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663kEHVeFPlQRq5cyo0HAw==" hashData="UUCt1e+5L3c2E5/0t46Aijzo+yY="/>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882"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9D88B-4A62-4314-BF62-BF659534042D}" type="datetimeFigureOut">
              <a:rPr lang="en-US" smtClean="0"/>
              <a:t>12/10/2014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DAE60E-88C8-48B0-9FDC-370F95B6D521}" type="slidenum">
              <a:rPr lang="en-US" smtClean="0"/>
              <a:t>‹#›</a:t>
            </a:fld>
            <a:endParaRPr lang="en-US"/>
          </a:p>
        </p:txBody>
      </p:sp>
    </p:spTree>
    <p:extLst>
      <p:ext uri="{BB962C8B-B14F-4D97-AF65-F5344CB8AC3E}">
        <p14:creationId xmlns:p14="http://schemas.microsoft.com/office/powerpoint/2010/main" val="397474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http://pdf.wenweipo.com/2014/09/16/a11-0916.pdf </a:t>
            </a:r>
            <a:endParaRPr lang="en-US" dirty="0"/>
          </a:p>
        </p:txBody>
      </p:sp>
      <p:sp>
        <p:nvSpPr>
          <p:cNvPr id="4" name="Slide Number Placeholder 3"/>
          <p:cNvSpPr>
            <a:spLocks noGrp="1"/>
          </p:cNvSpPr>
          <p:nvPr>
            <p:ph type="sldNum" sz="quarter" idx="10"/>
          </p:nvPr>
        </p:nvSpPr>
        <p:spPr/>
        <p:txBody>
          <a:bodyPr/>
          <a:lstStyle/>
          <a:p>
            <a:fld id="{A08B0417-2FB8-A546-937D-D70BD0870670}" type="slidenum">
              <a:rPr lang="en-US" smtClean="0"/>
              <a:pPr/>
              <a:t>3</a:t>
            </a:fld>
            <a:endParaRPr lang="en-US"/>
          </a:p>
        </p:txBody>
      </p:sp>
    </p:spTree>
    <p:extLst>
      <p:ext uri="{BB962C8B-B14F-4D97-AF65-F5344CB8AC3E}">
        <p14:creationId xmlns:p14="http://schemas.microsoft.com/office/powerpoint/2010/main" val="357582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86201"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8CDF57CE-E4B0-9247-A405-4130F52A2A50}" type="slidenum">
              <a:rPr lang="en-US" sz="1200" smtClean="0">
                <a:solidFill>
                  <a:srgbClr val="000000"/>
                </a:solidFill>
              </a:rPr>
              <a:pPr algn="r" defTabSz="914400" eaLnBrk="0" fontAlgn="base" hangingPunct="0">
                <a:spcBef>
                  <a:spcPct val="0"/>
                </a:spcBef>
                <a:spcAft>
                  <a:spcPct val="0"/>
                </a:spcAft>
              </a:pPr>
              <a:t>23</a:t>
            </a:fld>
            <a:endParaRPr lang="en-US" sz="120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448718-2813-49A4-8708-9411EB22F55A}"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2009758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48718-2813-49A4-8708-9411EB22F55A}"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12664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48718-2813-49A4-8708-9411EB22F55A}"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335356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48718-2813-49A4-8708-9411EB22F55A}"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126371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448718-2813-49A4-8708-9411EB22F55A}"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236813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448718-2813-49A4-8708-9411EB22F55A}"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273440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448718-2813-49A4-8708-9411EB22F55A}" type="datetimeFigureOut">
              <a:rPr lang="en-US" smtClean="0"/>
              <a:t>12/10/2014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375084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448718-2813-49A4-8708-9411EB22F55A}" type="datetimeFigureOut">
              <a:rPr lang="en-US" smtClean="0"/>
              <a:t>12/10/2014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3596941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48718-2813-49A4-8708-9411EB22F55A}" type="datetimeFigureOut">
              <a:rPr lang="en-US" smtClean="0"/>
              <a:t>12/10/2014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102397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448718-2813-49A4-8708-9411EB22F55A}"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64018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448718-2813-49A4-8708-9411EB22F55A}"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6EFD5-B3A6-469D-81BF-24B96175DF2F}" type="slidenum">
              <a:rPr lang="en-US" smtClean="0"/>
              <a:t>‹#›</a:t>
            </a:fld>
            <a:endParaRPr lang="en-US"/>
          </a:p>
        </p:txBody>
      </p:sp>
    </p:spTree>
    <p:extLst>
      <p:ext uri="{BB962C8B-B14F-4D97-AF65-F5344CB8AC3E}">
        <p14:creationId xmlns:p14="http://schemas.microsoft.com/office/powerpoint/2010/main" val="285146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48718-2813-49A4-8708-9411EB22F55A}" type="datetimeFigureOut">
              <a:rPr lang="en-US" smtClean="0"/>
              <a:t>12/10/2014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6EFD5-B3A6-469D-81BF-24B96175DF2F}" type="slidenum">
              <a:rPr lang="en-US" smtClean="0"/>
              <a:t>‹#›</a:t>
            </a:fld>
            <a:endParaRPr lang="en-US"/>
          </a:p>
        </p:txBody>
      </p:sp>
    </p:spTree>
    <p:extLst>
      <p:ext uri="{BB962C8B-B14F-4D97-AF65-F5344CB8AC3E}">
        <p14:creationId xmlns:p14="http://schemas.microsoft.com/office/powerpoint/2010/main" val="135573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S_CH_r1_TM.png"/>
          <p:cNvPicPr>
            <a:picLocks noChangeAspect="1"/>
          </p:cNvPicPr>
          <p:nvPr/>
        </p:nvPicPr>
        <p:blipFill>
          <a:blip r:embed="rId3" cstate="print"/>
          <a:stretch>
            <a:fillRect/>
          </a:stretch>
        </p:blipFill>
        <p:spPr>
          <a:xfrm>
            <a:off x="1684014" y="556254"/>
            <a:ext cx="5775972" cy="5745492"/>
          </a:xfrm>
          <a:prstGeom prst="rect">
            <a:avLst/>
          </a:prstGeom>
        </p:spPr>
      </p:pic>
    </p:spTree>
    <p:extLst>
      <p:ext uri="{BB962C8B-B14F-4D97-AF65-F5344CB8AC3E}">
        <p14:creationId xmlns:p14="http://schemas.microsoft.com/office/powerpoint/2010/main" val="425646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48988" y="138168"/>
            <a:ext cx="8381999" cy="1015663"/>
          </a:xfrm>
          <a:prstGeom prst="rect">
            <a:avLst/>
          </a:prstGeom>
          <a:noFill/>
        </p:spPr>
        <p:txBody>
          <a:bodyPr wrap="square" rtlCol="0">
            <a:spAutoFit/>
          </a:bodyPr>
          <a:lstStyle/>
          <a:p>
            <a:pPr defTabSz="914400"/>
            <a:r>
              <a:rPr lang="zh-TW" altLang="en-US" sz="3200" dirty="0" smtClean="0">
                <a:solidFill>
                  <a:srgbClr val="8064A2">
                    <a:lumMod val="75000"/>
                  </a:srgbClr>
                </a:solidFill>
                <a:ea typeface="華康儷中黑" pitchFamily="49" charset="-120"/>
              </a:rPr>
              <a:t>奇</a:t>
            </a:r>
            <a:r>
              <a:rPr lang="zh-TW" altLang="en-US" sz="3200" dirty="0">
                <a:solidFill>
                  <a:srgbClr val="8064A2">
                    <a:lumMod val="75000"/>
                  </a:srgbClr>
                </a:solidFill>
                <a:ea typeface="華康儷中黑" pitchFamily="49" charset="-120"/>
              </a:rPr>
              <a:t>妙天</a:t>
            </a:r>
            <a:r>
              <a:rPr lang="zh-TW" altLang="en-US" sz="3200" dirty="0" smtClean="0">
                <a:solidFill>
                  <a:srgbClr val="8064A2">
                    <a:lumMod val="75000"/>
                  </a:srgbClr>
                </a:solidFill>
                <a:ea typeface="華康儷中黑" pitchFamily="49" charset="-120"/>
              </a:rPr>
              <a:t>然</a:t>
            </a:r>
            <a:r>
              <a:rPr lang="zh-TW" altLang="en-US" sz="3200" dirty="0">
                <a:solidFill>
                  <a:srgbClr val="8064A2">
                    <a:lumMod val="75000"/>
                  </a:srgbClr>
                </a:solidFill>
                <a:latin typeface="Calibri" panose="020F0502020204030204" pitchFamily="34" charset="0"/>
                <a:ea typeface="華康儷中黑" pitchFamily="49" charset="-120"/>
                <a:cs typeface="Times New Roman"/>
              </a:rPr>
              <a:t>™</a:t>
            </a:r>
            <a:r>
              <a:rPr lang="zh-TW" altLang="en-US" sz="3200" dirty="0" smtClean="0">
                <a:solidFill>
                  <a:srgbClr val="8064A2">
                    <a:lumMod val="75000"/>
                  </a:srgbClr>
                </a:solidFill>
                <a:ea typeface="華康儷中黑" pitchFamily="49" charset="-120"/>
              </a:rPr>
              <a:t>系</a:t>
            </a:r>
            <a:r>
              <a:rPr lang="zh-TW" altLang="en-US" sz="3200" dirty="0">
                <a:solidFill>
                  <a:srgbClr val="8064A2">
                    <a:lumMod val="75000"/>
                  </a:srgbClr>
                </a:solidFill>
                <a:ea typeface="華康儷中黑" pitchFamily="49" charset="-120"/>
              </a:rPr>
              <a:t>列套</a:t>
            </a:r>
            <a:r>
              <a:rPr lang="zh-TW" altLang="en-US" sz="3200" dirty="0" smtClean="0">
                <a:solidFill>
                  <a:srgbClr val="8064A2">
                    <a:lumMod val="75000"/>
                  </a:srgbClr>
                </a:solidFill>
                <a:ea typeface="華康儷中黑" pitchFamily="49" charset="-120"/>
              </a:rPr>
              <a:t>裝</a:t>
            </a:r>
            <a:endParaRPr lang="en-US" altLang="zh-TW"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a:t>
            </a:r>
            <a:r>
              <a:rPr lang="zh-TW" altLang="en-US" sz="2800" dirty="0" smtClean="0">
                <a:solidFill>
                  <a:srgbClr val="8064A2">
                    <a:lumMod val="75000"/>
                  </a:srgbClr>
                </a:solidFill>
                <a:latin typeface="Calibri" panose="020F0502020204030204" pitchFamily="34" charset="0"/>
                <a:ea typeface="華康儷中黑" pitchFamily="49" charset="-120"/>
                <a:cs typeface="Times New Roman"/>
              </a:rPr>
              <a:t>™</a:t>
            </a:r>
            <a:r>
              <a:rPr lang="en-US" sz="2800" dirty="0" smtClean="0">
                <a:solidFill>
                  <a:srgbClr val="8064A2">
                    <a:lumMod val="75000"/>
                  </a:srgbClr>
                </a:solidFill>
                <a:ea typeface="華康儷中黑" pitchFamily="49" charset="-120"/>
              </a:rPr>
              <a:t> Natural Value Kit</a:t>
            </a:r>
          </a:p>
        </p:txBody>
      </p:sp>
      <p:sp>
        <p:nvSpPr>
          <p:cNvPr id="2" name="AutoShape 2" descr="https://jira.marketamerica.com/secure/attachment/467351/TWN_ENG_T6934_dnaValueGiftPackBurst800x800_1014.jpg"/>
          <p:cNvSpPr>
            <a:spLocks noChangeAspect="1" noChangeArrowheads="1"/>
          </p:cNvSpPr>
          <p:nvPr/>
        </p:nvSpPr>
        <p:spPr bwMode="auto">
          <a:xfrm>
            <a:off x="63500" y="-136525"/>
            <a:ext cx="7515225" cy="751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jira.marketamerica.com/secure/attachment/467351/TWN_ENG_T6934_dnaValueGiftPackBurst800x800_1014.jpg"/>
          <p:cNvSpPr>
            <a:spLocks noChangeAspect="1" noChangeArrowheads="1"/>
          </p:cNvSpPr>
          <p:nvPr/>
        </p:nvSpPr>
        <p:spPr bwMode="auto">
          <a:xfrm>
            <a:off x="215900" y="15875"/>
            <a:ext cx="7515225" cy="751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jira.marketamerica.com/secure/attachment/467352/TWN_ENG_T6934_dnaValueGiftPackBurst_1014.png"/>
          <p:cNvSpPr>
            <a:spLocks noChangeAspect="1" noChangeArrowheads="1"/>
          </p:cNvSpPr>
          <p:nvPr/>
        </p:nvSpPr>
        <p:spPr bwMode="auto">
          <a:xfrm>
            <a:off x="368300" y="168275"/>
            <a:ext cx="7515225" cy="751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descr="C:\Users\Emmyy\Desktop\TWN_ENG_T6934_dnaValueGiftPackBurst_10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500" y="1184608"/>
            <a:ext cx="5533697" cy="55336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58911" y="6085541"/>
            <a:ext cx="5993382" cy="430887"/>
          </a:xfrm>
          <a:prstGeom prst="rect">
            <a:avLst/>
          </a:prstGeom>
        </p:spPr>
        <p:txBody>
          <a:bodyPr wrap="square">
            <a:spAutoFit/>
          </a:bodyPr>
          <a:lstStyle/>
          <a:p>
            <a:pPr algn="ctr"/>
            <a:r>
              <a:rPr lang="en-US" sz="2200" b="1" dirty="0" smtClean="0">
                <a:solidFill>
                  <a:srgbClr val="558ED5"/>
                </a:solidFill>
              </a:rPr>
              <a:t>HK6934 |</a:t>
            </a:r>
            <a:r>
              <a:rPr lang="en-US" sz="2200" b="1" dirty="0">
                <a:solidFill>
                  <a:srgbClr val="558ED5"/>
                </a:solidFill>
              </a:rPr>
              <a:t> </a:t>
            </a:r>
            <a:r>
              <a:rPr lang="en-US" sz="2200" b="1" dirty="0" smtClean="0">
                <a:solidFill>
                  <a:srgbClr val="558ED5"/>
                </a:solidFill>
              </a:rPr>
              <a:t>UC $254.00</a:t>
            </a:r>
            <a:r>
              <a:rPr lang="en-US" sz="2200" b="1" dirty="0">
                <a:solidFill>
                  <a:srgbClr val="558ED5"/>
                </a:solidFill>
              </a:rPr>
              <a:t>  | SR </a:t>
            </a:r>
            <a:r>
              <a:rPr lang="en-US" sz="2200" b="1" dirty="0" smtClean="0">
                <a:solidFill>
                  <a:srgbClr val="558ED5"/>
                </a:solidFill>
              </a:rPr>
              <a:t>$355.00</a:t>
            </a:r>
            <a:r>
              <a:rPr lang="en-US" sz="2200" b="1" dirty="0">
                <a:solidFill>
                  <a:srgbClr val="558ED5"/>
                </a:solidFill>
              </a:rPr>
              <a:t>  | BV </a:t>
            </a:r>
            <a:r>
              <a:rPr lang="en-US" sz="2200" b="1" dirty="0" smtClean="0">
                <a:solidFill>
                  <a:srgbClr val="558ED5"/>
                </a:solidFill>
              </a:rPr>
              <a:t>13.5</a:t>
            </a:r>
            <a:endParaRPr lang="en-US" sz="2200" b="1" dirty="0">
              <a:solidFill>
                <a:srgbClr val="558ED5"/>
              </a:solidFill>
            </a:endParaRPr>
          </a:p>
        </p:txBody>
      </p:sp>
      <p:pic>
        <p:nvPicPr>
          <p:cNvPr id="13" name="Picture 12" descr="DNA_Logos_MiraclesNatura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spTree>
    <p:extLst>
      <p:ext uri="{BB962C8B-B14F-4D97-AF65-F5344CB8AC3E}">
        <p14:creationId xmlns:p14="http://schemas.microsoft.com/office/powerpoint/2010/main" val="3770983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29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5092358" y="5959353"/>
            <a:ext cx="4035972" cy="892552"/>
          </a:xfrm>
          <a:prstGeom prst="rect">
            <a:avLst/>
          </a:prstGeom>
          <a:noFill/>
        </p:spPr>
        <p:txBody>
          <a:bodyPr wrap="square" rtlCol="0">
            <a:spAutoFit/>
          </a:bodyPr>
          <a:lstStyle/>
          <a:p>
            <a:pPr algn="r"/>
            <a:r>
              <a:rPr lang="zh-TW" altLang="en-US" sz="2600" b="1" dirty="0">
                <a:solidFill>
                  <a:schemeClr val="bg1"/>
                </a:solidFill>
                <a:latin typeface="Calibri" panose="020F0502020204030204" pitchFamily="34" charset="0"/>
                <a:ea typeface="華康儷中黑" panose="020B0509000000000000" pitchFamily="49" charset="-120"/>
              </a:rPr>
              <a:t>即將推出！</a:t>
            </a:r>
            <a:endParaRPr lang="en-US" sz="2600" b="1" dirty="0">
              <a:solidFill>
                <a:schemeClr val="bg1"/>
              </a:solidFill>
              <a:latin typeface="Calibri" panose="020F0502020204030204" pitchFamily="34" charset="0"/>
              <a:ea typeface="華康儷中黑" panose="020B0509000000000000" pitchFamily="49" charset="-120"/>
            </a:endParaRPr>
          </a:p>
          <a:p>
            <a:pPr algn="r"/>
            <a:r>
              <a:rPr lang="en-US" sz="2600" b="1" dirty="0" smtClean="0">
                <a:solidFill>
                  <a:schemeClr val="bg1"/>
                </a:solidFill>
                <a:latin typeface="Calibri" panose="020F0502020204030204" pitchFamily="34" charset="0"/>
                <a:ea typeface="華康儷中黑" panose="020B0509000000000000" pitchFamily="49" charset="-120"/>
              </a:rPr>
              <a:t>COMING SOON!</a:t>
            </a:r>
            <a:endParaRPr lang="en-US" sz="2600" b="1" dirty="0">
              <a:solidFill>
                <a:schemeClr val="bg1"/>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1258218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alphaModFix amt="38000"/>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8900" y="-190502"/>
            <a:ext cx="9349233" cy="3744790"/>
          </a:xfrm>
          <a:prstGeom prst="rect">
            <a:avLst/>
          </a:prstGeom>
        </p:spPr>
      </p:pic>
      <p:pic>
        <p:nvPicPr>
          <p:cNvPr id="37" name="Picture 36"/>
          <p:cNvPicPr>
            <a:picLocks noChangeAspect="1"/>
          </p:cNvPicPr>
          <p:nvPr/>
        </p:nvPicPr>
        <p:blipFill>
          <a:blip r:embed="rId4">
            <a:alphaModFix amt="51000"/>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tretch>
            <a:fillRect/>
          </a:stretch>
        </p:blipFill>
        <p:spPr>
          <a:xfrm rot="10800000">
            <a:off x="0" y="3835400"/>
            <a:ext cx="9144000" cy="3238500"/>
          </a:xfrm>
          <a:prstGeom prst="rect">
            <a:avLst/>
          </a:prstGeom>
        </p:spPr>
      </p:pic>
      <p:pic>
        <p:nvPicPr>
          <p:cNvPr id="2050" name="Picture 2" descr="O:\Product_SC\Communications\Graphics\Products Logo\MightAMinsSpectrum_Logo_Black_non_Isotoni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6115" y="2593761"/>
            <a:ext cx="3625908" cy="1872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NA.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02138" y="2129815"/>
            <a:ext cx="3575478" cy="2799976"/>
          </a:xfrm>
          <a:prstGeom prst="rect">
            <a:avLst/>
          </a:prstGeom>
          <a:effectLst>
            <a:glow rad="254000">
              <a:schemeClr val="bg1">
                <a:alpha val="53000"/>
              </a:schemeClr>
            </a:glow>
          </a:effectLst>
        </p:spPr>
      </p:pic>
    </p:spTree>
    <p:extLst>
      <p:ext uri="{BB962C8B-B14F-4D97-AF65-F5344CB8AC3E}">
        <p14:creationId xmlns:p14="http://schemas.microsoft.com/office/powerpoint/2010/main" val="113008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4" presetClass="entr" presetSubtype="1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48988" y="138168"/>
            <a:ext cx="8381999" cy="1015663"/>
          </a:xfrm>
          <a:prstGeom prst="rect">
            <a:avLst/>
          </a:prstGeom>
          <a:noFill/>
        </p:spPr>
        <p:txBody>
          <a:bodyPr wrap="square" rtlCol="0">
            <a:spAutoFit/>
          </a:bodyPr>
          <a:lstStyle/>
          <a:p>
            <a:pPr defTabSz="914400"/>
            <a:r>
              <a:rPr lang="en-US" sz="3200" dirty="0" err="1" smtClean="0">
                <a:solidFill>
                  <a:srgbClr val="8064A2">
                    <a:lumMod val="75000"/>
                  </a:srgbClr>
                </a:solidFill>
                <a:latin typeface="Calibri" panose="020F0502020204030204" pitchFamily="34" charset="0"/>
                <a:ea typeface="華康儷中黑" pitchFamily="49" charset="-120"/>
              </a:rPr>
              <a:t>奇妙</a:t>
            </a:r>
            <a:r>
              <a:rPr lang="zh-TW" altLang="en-US" sz="3200" dirty="0">
                <a:solidFill>
                  <a:srgbClr val="8064A2">
                    <a:lumMod val="75000"/>
                  </a:srgbClr>
                </a:solidFill>
                <a:latin typeface="Calibri" panose="020F0502020204030204" pitchFamily="34" charset="0"/>
                <a:ea typeface="華康儷中黑" pitchFamily="49" charset="-120"/>
              </a:rPr>
              <a:t>系</a:t>
            </a:r>
            <a:r>
              <a:rPr lang="zh-TW" altLang="en-US" sz="3200" dirty="0" smtClean="0">
                <a:solidFill>
                  <a:srgbClr val="8064A2">
                    <a:lumMod val="75000"/>
                  </a:srgbClr>
                </a:solidFill>
                <a:latin typeface="Calibri" panose="020F0502020204030204" pitchFamily="34" charset="0"/>
                <a:ea typeface="華康儷中黑" pitchFamily="49" charset="-120"/>
              </a:rPr>
              <a:t>列</a:t>
            </a:r>
            <a:endParaRPr lang="en-US" altLang="zh-TW" sz="3200" dirty="0" smtClean="0">
              <a:solidFill>
                <a:srgbClr val="8064A2">
                  <a:lumMod val="75000"/>
                </a:srgbClr>
              </a:solidFill>
              <a:latin typeface="Calibri" panose="020F0502020204030204" pitchFamily="34" charset="0"/>
              <a:ea typeface="華康儷中黑" pitchFamily="49" charset="-120"/>
            </a:endParaRPr>
          </a:p>
          <a:p>
            <a:pPr defTabSz="914400"/>
            <a:r>
              <a:rPr lang="en-US" sz="2800" dirty="0" smtClean="0">
                <a:solidFill>
                  <a:srgbClr val="8064A2">
                    <a:lumMod val="75000"/>
                  </a:srgbClr>
                </a:solidFill>
                <a:latin typeface="Calibri" panose="020F0502020204030204" pitchFamily="34" charset="0"/>
                <a:ea typeface="華康儷中黑" pitchFamily="49" charset="-120"/>
              </a:rPr>
              <a:t>DNA Miracles</a:t>
            </a:r>
            <a:r>
              <a:rPr lang="en-US" sz="2800" dirty="0" smtClean="0">
                <a:solidFill>
                  <a:srgbClr val="8064A2">
                    <a:lumMod val="75000"/>
                  </a:srgbClr>
                </a:solidFill>
                <a:latin typeface="Calibri" panose="020F0502020204030204" pitchFamily="34" charset="0"/>
                <a:ea typeface="華康儷中黑" pitchFamily="49" charset="-120"/>
                <a:cs typeface="Times New Roman"/>
              </a:rPr>
              <a:t>™</a:t>
            </a:r>
            <a:endParaRPr lang="en-US" sz="2800" dirty="0" smtClean="0">
              <a:solidFill>
                <a:srgbClr val="8064A2">
                  <a:lumMod val="75000"/>
                </a:srgbClr>
              </a:solidFill>
              <a:latin typeface="Calibri" panose="020F0502020204030204" pitchFamily="34" charset="0"/>
              <a:ea typeface="華康儷中黑" pitchFamily="49" charset="-120"/>
            </a:endParaRPr>
          </a:p>
        </p:txBody>
      </p:sp>
      <p:pic>
        <p:nvPicPr>
          <p:cNvPr id="9" name="Picture 8" descr="04 June 2014 DNA Family Shot Edit.png"/>
          <p:cNvPicPr>
            <a:picLocks noChangeAspect="1"/>
          </p:cNvPicPr>
          <p:nvPr/>
        </p:nvPicPr>
        <p:blipFill rotWithShape="1">
          <a:blip r:embed="rId2" cstate="email">
            <a:extLst>
              <a:ext uri="{28A0092B-C50C-407E-A947-70E740481C1C}">
                <a14:useLocalDpi xmlns:a14="http://schemas.microsoft.com/office/drawing/2010/main"/>
              </a:ext>
            </a:extLst>
          </a:blip>
          <a:srcRect r="14900"/>
          <a:stretch/>
        </p:blipFill>
        <p:spPr>
          <a:xfrm>
            <a:off x="4642375" y="4230304"/>
            <a:ext cx="3508398" cy="2922821"/>
          </a:xfrm>
          <a:prstGeom prst="rect">
            <a:avLst/>
          </a:prstGeom>
        </p:spPr>
      </p:pic>
      <p:grpSp>
        <p:nvGrpSpPr>
          <p:cNvPr id="2" name="Group 1"/>
          <p:cNvGrpSpPr/>
          <p:nvPr/>
        </p:nvGrpSpPr>
        <p:grpSpPr>
          <a:xfrm>
            <a:off x="951992" y="1515043"/>
            <a:ext cx="4381544" cy="2583722"/>
            <a:chOff x="951992" y="1704235"/>
            <a:chExt cx="8763088" cy="5167443"/>
          </a:xfrm>
        </p:grpSpPr>
        <p:grpSp>
          <p:nvGrpSpPr>
            <p:cNvPr id="15" name="Group 14"/>
            <p:cNvGrpSpPr/>
            <p:nvPr/>
          </p:nvGrpSpPr>
          <p:grpSpPr>
            <a:xfrm>
              <a:off x="2395786" y="1704235"/>
              <a:ext cx="7319294" cy="5167443"/>
              <a:chOff x="1586798" y="1667786"/>
              <a:chExt cx="7319294" cy="5167443"/>
            </a:xfrm>
          </p:grpSpPr>
          <p:pic>
            <p:nvPicPr>
              <p:cNvPr id="16" name="Picture 5" descr="O:\Product_SC\Communications\Graphics\Products Image\DNA Miracles Natural\HK_DNA_foamingWashAndShampoo_HK69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9127" y="1667786"/>
                <a:ext cx="4856965" cy="48569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O:\Product_SC\Communications\Graphics\Products Image\DNA Miracles Natural\HK_DNA_BabyLotion_HK693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438" y="2487354"/>
                <a:ext cx="4277324" cy="42773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O:\Product_SC\Communications\Graphics\Products Image\DNA Miracles Natural\HK_DNA_DiaperCream_HK69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6798" y="3428176"/>
                <a:ext cx="3407053" cy="3407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USCAN_ENG&amp;FR_dnaMiraclesNaturalSoothingOintmentMockup_0114(1).png"/>
            <p:cNvPicPr>
              <a:picLocks/>
            </p:cNvPicPr>
            <p:nvPr/>
          </p:nvPicPr>
          <p:blipFill rotWithShape="1">
            <a:blip r:embed="rId6" cstate="print">
              <a:extLst>
                <a:ext uri="{28A0092B-C50C-407E-A947-70E740481C1C}">
                  <a14:useLocalDpi xmlns:a14="http://schemas.microsoft.com/office/drawing/2010/main" val="0"/>
                </a:ext>
              </a:extLst>
            </a:blip>
            <a:srcRect l="17589" t="13147" r="18486" b="21416"/>
            <a:stretch/>
          </p:blipFill>
          <p:spPr>
            <a:xfrm>
              <a:off x="951992" y="4181239"/>
              <a:ext cx="2269348" cy="2194548"/>
            </a:xfrm>
            <a:prstGeom prst="rect">
              <a:avLst/>
            </a:prstGeom>
            <a:effectLst>
              <a:outerShdw blurRad="358775" dir="10920000" sx="90000" sy="-19000" rotWithShape="0">
                <a:prstClr val="black">
                  <a:alpha val="12000"/>
                </a:prstClr>
              </a:outerShdw>
            </a:effectLst>
          </p:spPr>
        </p:pic>
      </p:grpSp>
    </p:spTree>
    <p:extLst>
      <p:ext uri="{BB962C8B-B14F-4D97-AF65-F5344CB8AC3E}">
        <p14:creationId xmlns:p14="http://schemas.microsoft.com/office/powerpoint/2010/main" val="13268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63286" y="3233096"/>
            <a:ext cx="5205869" cy="307777"/>
          </a:xfrm>
          <a:prstGeom prst="rect">
            <a:avLst/>
          </a:prstGeom>
          <a:noFill/>
        </p:spPr>
        <p:txBody>
          <a:bodyPr wrap="square" rtlCol="0">
            <a:spAutoFit/>
          </a:bodyPr>
          <a:lstStyle/>
          <a:p>
            <a:endParaRPr lang="en-US" sz="1400" dirty="0">
              <a:solidFill>
                <a:srgbClr val="FFFFFF"/>
              </a:solidFill>
            </a:endParaRPr>
          </a:p>
        </p:txBody>
      </p:sp>
      <p:sp>
        <p:nvSpPr>
          <p:cNvPr id="6" name="Title 1"/>
          <p:cNvSpPr>
            <a:spLocks noGrp="1"/>
          </p:cNvSpPr>
          <p:nvPr>
            <p:ph type="ctrTitle"/>
          </p:nvPr>
        </p:nvSpPr>
        <p:spPr>
          <a:xfrm>
            <a:off x="23628" y="9082"/>
            <a:ext cx="7772400" cy="1470025"/>
          </a:xfrm>
          <a:ln>
            <a:noFill/>
          </a:ln>
        </p:spPr>
        <p:txBody>
          <a:bodyPr anchor="t">
            <a:normAutofit/>
          </a:bodyPr>
          <a:lstStyle/>
          <a:p>
            <a:pPr algn="l"/>
            <a:r>
              <a:rPr lang="zh-TW" altLang="en-US" sz="3600" dirty="0">
                <a:ln w="31550" cmpd="sng">
                  <a:noFill/>
                  <a:prstDash val="solid"/>
                </a:ln>
                <a:solidFill>
                  <a:srgbClr val="737BA7"/>
                </a:solidFill>
                <a:latin typeface="Calibri" panose="020F0502020204030204" pitchFamily="34" charset="0"/>
                <a:ea typeface="華康儷中黑" panose="020B0509000000000000" pitchFamily="49" charset="-120"/>
              </a:rPr>
              <a:t>見証分</a:t>
            </a:r>
            <a:r>
              <a:rPr lang="zh-TW" alt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享 </a:t>
            </a:r>
            <a:r>
              <a:rPr 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TESTIMONIALS</a:t>
            </a:r>
            <a:endParaRPr lang="en-US" sz="3600" dirty="0">
              <a:ln w="31550" cmpd="sng">
                <a:noFill/>
                <a:prstDash val="solid"/>
              </a:ln>
              <a:solidFill>
                <a:srgbClr val="737BA7"/>
              </a:solidFill>
              <a:latin typeface="Calibri" panose="020F0502020204030204" pitchFamily="34" charset="0"/>
              <a:ea typeface="華康儷中黑" panose="020B0509000000000000" pitchFamily="49" charset="-120"/>
            </a:endParaRPr>
          </a:p>
        </p:txBody>
      </p:sp>
      <p:sp>
        <p:nvSpPr>
          <p:cNvPr id="7" name="Rectangle 6"/>
          <p:cNvSpPr/>
          <p:nvPr/>
        </p:nvSpPr>
        <p:spPr>
          <a:xfrm>
            <a:off x="-22930" y="3699195"/>
            <a:ext cx="9205030" cy="3158805"/>
          </a:xfrm>
          <a:prstGeom prst="rect">
            <a:avLst/>
          </a:prstGeom>
          <a:solidFill>
            <a:srgbClr val="737BA7">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zh-TW" altLang="en-US" b="1" dirty="0">
                <a:solidFill>
                  <a:prstClr val="white"/>
                </a:solidFill>
                <a:latin typeface="Calibri" panose="020F0502020204030204" pitchFamily="34" charset="0"/>
                <a:ea typeface="華康儷中黑" panose="020B0509000000000000" pitchFamily="49" charset="-120"/>
              </a:rPr>
              <a:t>奇妙天然舒緩膏</a:t>
            </a:r>
          </a:p>
          <a:p>
            <a:r>
              <a:rPr lang="zh-TW" altLang="en-US" dirty="0" smtClean="0">
                <a:latin typeface="Calibri" panose="020F0502020204030204" pitchFamily="34" charset="0"/>
                <a:ea typeface="華康儷中黑" panose="020B0509000000000000" pitchFamily="49" charset="-120"/>
              </a:rPr>
              <a:t>我</a:t>
            </a:r>
            <a:r>
              <a:rPr lang="zh-TW" altLang="en-US" dirty="0">
                <a:latin typeface="Calibri" panose="020F0502020204030204" pitchFamily="34" charset="0"/>
                <a:ea typeface="華康儷中黑" panose="020B0509000000000000" pitchFamily="49" charset="-120"/>
              </a:rPr>
              <a:t>的兒子在</a:t>
            </a:r>
            <a:r>
              <a:rPr lang="en-US" dirty="0">
                <a:latin typeface="Calibri" panose="020F0502020204030204" pitchFamily="34" charset="0"/>
                <a:ea typeface="華康儷中黑" panose="020B0509000000000000" pitchFamily="49" charset="-120"/>
              </a:rPr>
              <a:t>3</a:t>
            </a:r>
            <a:r>
              <a:rPr lang="zh-TW" altLang="en-US" dirty="0">
                <a:latin typeface="Calibri" panose="020F0502020204030204" pitchFamily="34" charset="0"/>
                <a:ea typeface="華康儷中黑" panose="020B0509000000000000" pitchFamily="49" charset="-120"/>
              </a:rPr>
              <a:t>個月大</a:t>
            </a:r>
            <a:r>
              <a:rPr lang="zh-TW" altLang="en-US" dirty="0" smtClean="0">
                <a:latin typeface="Calibri" panose="020F0502020204030204" pitchFamily="34" charset="0"/>
                <a:ea typeface="華康儷中黑" panose="020B0509000000000000" pitchFamily="49" charset="-120"/>
              </a:rPr>
              <a:t>時患</a:t>
            </a:r>
            <a:r>
              <a:rPr lang="zh-TW" altLang="en-US" dirty="0">
                <a:latin typeface="Calibri" panose="020F0502020204030204" pitchFamily="34" charset="0"/>
                <a:ea typeface="華康儷中黑" panose="020B0509000000000000" pitchFamily="49" charset="-120"/>
              </a:rPr>
              <a:t>上了可怕的濕疹</a:t>
            </a:r>
            <a:r>
              <a:rPr lang="zh-TW" altLang="en-US" dirty="0" smtClean="0">
                <a:latin typeface="Calibri" panose="020F0502020204030204" pitchFamily="34" charset="0"/>
                <a:ea typeface="華康儷中黑" panose="020B0509000000000000" pitchFamily="49" charset="-120"/>
              </a:rPr>
              <a:t>。當時</a:t>
            </a:r>
            <a:r>
              <a:rPr lang="zh-TW" altLang="en-US" dirty="0">
                <a:latin typeface="Calibri" panose="020F0502020204030204" pitchFamily="34" charset="0"/>
                <a:ea typeface="華康儷中黑" panose="020B0509000000000000" pitchFamily="49" charset="-120"/>
              </a:rPr>
              <a:t>我們</a:t>
            </a:r>
            <a:r>
              <a:rPr lang="zh-TW" altLang="en-US" dirty="0" smtClean="0">
                <a:latin typeface="Calibri" panose="020F0502020204030204" pitchFamily="34" charset="0"/>
                <a:ea typeface="華康儷中黑" panose="020B0509000000000000" pitchFamily="49" charset="-120"/>
              </a:rPr>
              <a:t>嘗</a:t>
            </a:r>
            <a:r>
              <a:rPr lang="zh-TW" altLang="en-US" dirty="0">
                <a:latin typeface="Calibri" panose="020F0502020204030204" pitchFamily="34" charset="0"/>
                <a:ea typeface="華康儷中黑" panose="020B0509000000000000" pitchFamily="49" charset="-120"/>
              </a:rPr>
              <a:t>試了許多產品，甚至從他的飲食著手，情況卻毫無改善，甚至不斷惡化！直到我的</a:t>
            </a:r>
            <a:r>
              <a:rPr lang="en-US" u="sng" dirty="0" smtClean="0">
                <a:latin typeface="Calibri" panose="020F0502020204030204" pitchFamily="34" charset="0"/>
                <a:ea typeface="華康儷中黑" panose="020B0509000000000000" pitchFamily="49" charset="-120"/>
              </a:rPr>
              <a:t>DNA</a:t>
            </a:r>
            <a:r>
              <a:rPr lang="zh-TW" altLang="en-US" u="sng" dirty="0" smtClean="0">
                <a:latin typeface="Calibri" panose="020F0502020204030204" pitchFamily="34" charset="0"/>
                <a:ea typeface="華康儷中黑" panose="020B0509000000000000" pitchFamily="49" charset="-120"/>
              </a:rPr>
              <a:t>奇妙天</a:t>
            </a:r>
            <a:r>
              <a:rPr lang="zh-TW" altLang="en-US" u="sng" dirty="0">
                <a:latin typeface="Calibri" panose="020F0502020204030204" pitchFamily="34" charset="0"/>
                <a:ea typeface="華康儷中黑" panose="020B0509000000000000" pitchFamily="49" charset="-120"/>
              </a:rPr>
              <a:t>然舒緩膏</a:t>
            </a:r>
            <a:r>
              <a:rPr lang="zh-TW" altLang="en-US" dirty="0">
                <a:latin typeface="Calibri" panose="020F0502020204030204" pitchFamily="34" charset="0"/>
                <a:ea typeface="華康儷中黑" panose="020B0509000000000000" pitchFamily="49" charset="-120"/>
              </a:rPr>
              <a:t>訂單抵達。我把舒緩膏從頭到腳、仔細地塗抹兒子全身。在</a:t>
            </a:r>
            <a:r>
              <a:rPr lang="en-US" dirty="0">
                <a:latin typeface="Calibri" panose="020F0502020204030204" pitchFamily="34" charset="0"/>
                <a:ea typeface="華康儷中黑" panose="020B0509000000000000" pitchFamily="49" charset="-120"/>
              </a:rPr>
              <a:t>12</a:t>
            </a:r>
            <a:r>
              <a:rPr lang="zh-TW" altLang="en-US" dirty="0">
                <a:latin typeface="Calibri" panose="020F0502020204030204" pitchFamily="34" charset="0"/>
                <a:ea typeface="華康儷中黑" panose="020B0509000000000000" pitchFamily="49" charset="-120"/>
              </a:rPr>
              <a:t>小時之內，濕疹情況明顯改善。真是一個奇蹟！</a:t>
            </a:r>
            <a:endParaRPr lang="en-US" dirty="0">
              <a:latin typeface="Calibri" panose="020F0502020204030204" pitchFamily="34" charset="0"/>
              <a:ea typeface="華康儷中黑" panose="020B0509000000000000" pitchFamily="49" charset="-120"/>
            </a:endParaRPr>
          </a:p>
          <a:p>
            <a:endParaRPr lang="en-US" b="1" dirty="0" smtClean="0">
              <a:solidFill>
                <a:prstClr val="white"/>
              </a:solidFill>
              <a:latin typeface="Calibri" panose="020F0502020204030204" pitchFamily="34" charset="0"/>
              <a:ea typeface="華康儷中黑" panose="020B0509000000000000" pitchFamily="49" charset="-120"/>
            </a:endParaRPr>
          </a:p>
          <a:p>
            <a:r>
              <a:rPr lang="en-US" b="1" dirty="0" smtClean="0">
                <a:solidFill>
                  <a:prstClr val="white"/>
                </a:solidFill>
                <a:latin typeface="Calibri" panose="020F0502020204030204" pitchFamily="34" charset="0"/>
                <a:ea typeface="華康儷中黑" panose="020B0509000000000000" pitchFamily="49" charset="-120"/>
              </a:rPr>
              <a:t>NATURAL SOOTHING OINTMENT</a:t>
            </a:r>
          </a:p>
          <a:p>
            <a:r>
              <a:rPr lang="en-US" dirty="0" smtClean="0">
                <a:solidFill>
                  <a:prstClr val="white"/>
                </a:solidFill>
                <a:latin typeface="Calibri" panose="020F0502020204030204" pitchFamily="34" charset="0"/>
                <a:ea typeface="華康儷中黑" panose="020B0509000000000000" pitchFamily="49" charset="-120"/>
              </a:rPr>
              <a:t>My son has had terrible eczema for over a month (he's 3 months old). We have tried many products and even changing his diet. It just keeps getting worse!!! Until my </a:t>
            </a:r>
            <a:r>
              <a:rPr lang="en-US" u="sng" dirty="0" smtClean="0">
                <a:solidFill>
                  <a:prstClr val="white"/>
                </a:solidFill>
                <a:latin typeface="Calibri" panose="020F0502020204030204" pitchFamily="34" charset="0"/>
                <a:ea typeface="華康儷中黑" panose="020B0509000000000000" pitchFamily="49" charset="-120"/>
              </a:rPr>
              <a:t>DNA Miracles Soothing Ointment </a:t>
            </a:r>
            <a:r>
              <a:rPr lang="en-US" dirty="0" smtClean="0">
                <a:solidFill>
                  <a:prstClr val="white"/>
                </a:solidFill>
                <a:latin typeface="Calibri" panose="020F0502020204030204" pitchFamily="34" charset="0"/>
                <a:ea typeface="華康儷中黑" panose="020B0509000000000000" pitchFamily="49" charset="-120"/>
              </a:rPr>
              <a:t>order arrived Friday. I've been slathering him head to toe. It started to clear up VERY noticeably within less than 12 hours. Miracles indeed!!!</a:t>
            </a:r>
            <a:r>
              <a:rPr lang="en-US" dirty="0">
                <a:solidFill>
                  <a:prstClr val="white"/>
                </a:solidFill>
                <a:latin typeface="Calibri" panose="020F0502020204030204" pitchFamily="34" charset="0"/>
                <a:ea typeface="華康儷中黑" panose="020B0509000000000000" pitchFamily="49" charset="-120"/>
              </a:rPr>
              <a:t> </a:t>
            </a:r>
          </a:p>
          <a:p>
            <a:r>
              <a:rPr lang="en-US" dirty="0" smtClean="0">
                <a:solidFill>
                  <a:prstClr val="white"/>
                </a:solidFill>
                <a:latin typeface="Calibri" panose="020F0502020204030204" pitchFamily="34" charset="0"/>
                <a:ea typeface="華康儷中黑" panose="020B0509000000000000" pitchFamily="49" charset="-120"/>
              </a:rPr>
              <a:t>－</a:t>
            </a:r>
            <a:r>
              <a:rPr lang="en-US" dirty="0">
                <a:solidFill>
                  <a:prstClr val="white"/>
                </a:solidFill>
                <a:latin typeface="Calibri" panose="020F0502020204030204" pitchFamily="34" charset="0"/>
                <a:ea typeface="華康儷中黑" panose="020B0509000000000000" pitchFamily="49" charset="-120"/>
              </a:rPr>
              <a:t>Sarah </a:t>
            </a:r>
            <a:r>
              <a:rPr lang="en-US" dirty="0" smtClean="0">
                <a:solidFill>
                  <a:prstClr val="white"/>
                </a:solidFill>
                <a:latin typeface="Calibri" panose="020F0502020204030204" pitchFamily="34" charset="0"/>
                <a:ea typeface="華康儷中黑" panose="020B0509000000000000" pitchFamily="49" charset="-120"/>
              </a:rPr>
              <a:t>B</a:t>
            </a:r>
            <a:r>
              <a:rPr lang="en-US" dirty="0">
                <a:solidFill>
                  <a:prstClr val="white"/>
                </a:solidFill>
                <a:latin typeface="Calibri" panose="020F0502020204030204" pitchFamily="34" charset="0"/>
                <a:ea typeface="華康儷中黑" panose="020B0509000000000000" pitchFamily="49" charset="-120"/>
              </a:rPr>
              <a:t> </a:t>
            </a:r>
          </a:p>
        </p:txBody>
      </p:sp>
      <p:pic>
        <p:nvPicPr>
          <p:cNvPr id="3" name="Picture 2" descr="imag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265"/>
            <a:ext cx="3098800" cy="3098800"/>
          </a:xfrm>
          <a:prstGeom prst="rect">
            <a:avLst/>
          </a:prstGeom>
        </p:spPr>
      </p:pic>
      <p:pic>
        <p:nvPicPr>
          <p:cNvPr id="4" name="Picture 3" descr="image[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215" y="569686"/>
            <a:ext cx="3099816" cy="3099816"/>
          </a:xfrm>
          <a:prstGeom prst="rect">
            <a:avLst/>
          </a:prstGeom>
        </p:spPr>
      </p:pic>
      <p:pic>
        <p:nvPicPr>
          <p:cNvPr id="8" name="Picture 7" descr="image[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701" y="538967"/>
            <a:ext cx="3099816" cy="3099816"/>
          </a:xfrm>
          <a:prstGeom prst="rect">
            <a:avLst/>
          </a:prstGeom>
        </p:spPr>
      </p:pic>
    </p:spTree>
    <p:extLst>
      <p:ext uri="{BB962C8B-B14F-4D97-AF65-F5344CB8AC3E}">
        <p14:creationId xmlns:p14="http://schemas.microsoft.com/office/powerpoint/2010/main" val="3609663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ctrTitle"/>
          </p:nvPr>
        </p:nvSpPr>
        <p:spPr>
          <a:xfrm>
            <a:off x="39392" y="596294"/>
            <a:ext cx="7772400" cy="1470025"/>
          </a:xfrm>
          <a:ln>
            <a:noFill/>
          </a:ln>
        </p:spPr>
        <p:txBody>
          <a:bodyPr anchor="t">
            <a:normAutofit/>
          </a:bodyPr>
          <a:lstStyle/>
          <a:p>
            <a:pPr algn="l"/>
            <a:r>
              <a:rPr lang="en-US" sz="2000" b="1" dirty="0" smtClean="0">
                <a:ln w="31550" cmpd="sng">
                  <a:noFill/>
                  <a:prstDash val="solid"/>
                </a:ln>
                <a:solidFill>
                  <a:srgbClr val="737BA7"/>
                </a:solidFill>
                <a:latin typeface="Calibri" panose="020F0502020204030204" pitchFamily="34" charset="0"/>
              </a:rPr>
              <a:t>DNA </a:t>
            </a:r>
            <a:r>
              <a:rPr lang="en-US" sz="2000" b="1" dirty="0">
                <a:ln w="31550" cmpd="sng">
                  <a:noFill/>
                  <a:prstDash val="solid"/>
                </a:ln>
                <a:solidFill>
                  <a:srgbClr val="737BA7"/>
                </a:solidFill>
                <a:latin typeface="Calibri" panose="020F0502020204030204" pitchFamily="34" charset="0"/>
              </a:rPr>
              <a:t>Miracles™ Natural Hydrating Baby Lotion</a:t>
            </a:r>
            <a:br>
              <a:rPr lang="en-US" sz="2000" b="1" dirty="0">
                <a:ln w="31550" cmpd="sng">
                  <a:noFill/>
                  <a:prstDash val="solid"/>
                </a:ln>
                <a:solidFill>
                  <a:srgbClr val="737BA7"/>
                </a:solidFill>
                <a:latin typeface="Calibri" panose="020F0502020204030204" pitchFamily="34" charset="0"/>
              </a:rPr>
            </a:br>
            <a:r>
              <a:rPr lang="en-US" sz="2000" b="1" dirty="0">
                <a:ln w="31550" cmpd="sng">
                  <a:noFill/>
                  <a:prstDash val="solid"/>
                </a:ln>
                <a:solidFill>
                  <a:srgbClr val="737BA7"/>
                </a:solidFill>
                <a:latin typeface="Calibri" panose="020F0502020204030204" pitchFamily="34" charset="0"/>
              </a:rPr>
              <a:t/>
            </a:r>
            <a:br>
              <a:rPr lang="en-US" sz="2000" b="1" dirty="0">
                <a:ln w="31550" cmpd="sng">
                  <a:noFill/>
                  <a:prstDash val="solid"/>
                </a:ln>
                <a:solidFill>
                  <a:srgbClr val="737BA7"/>
                </a:solidFill>
                <a:latin typeface="Calibri" panose="020F0502020204030204" pitchFamily="34" charset="0"/>
              </a:rPr>
            </a:br>
            <a:endParaRPr lang="en-US" sz="2000" b="1" dirty="0">
              <a:ln w="31550" cmpd="sng">
                <a:noFill/>
                <a:prstDash val="solid"/>
              </a:ln>
              <a:solidFill>
                <a:srgbClr val="737BA7"/>
              </a:solidFill>
              <a:latin typeface="Calibri" panose="020F0502020204030204" pitchFamily="34" charset="0"/>
            </a:endParaRPr>
          </a:p>
        </p:txBody>
      </p:sp>
      <p:sp>
        <p:nvSpPr>
          <p:cNvPr id="7" name="Rectangle 6"/>
          <p:cNvSpPr/>
          <p:nvPr/>
        </p:nvSpPr>
        <p:spPr>
          <a:xfrm>
            <a:off x="304801" y="1371600"/>
            <a:ext cx="8510348" cy="5257800"/>
          </a:xfrm>
          <a:prstGeom prst="rect">
            <a:avLst/>
          </a:prstGeom>
          <a:solidFill>
            <a:srgbClr val="737BA7">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just"/>
            <a:r>
              <a:rPr lang="en-US" sz="2000" b="1" dirty="0" smtClean="0">
                <a:latin typeface="Calibri" panose="020F0502020204030204" pitchFamily="34" charset="0"/>
                <a:ea typeface="華康儷中黑" panose="020B0509000000000000" pitchFamily="49" charset="-120"/>
              </a:rPr>
              <a:t>DNA</a:t>
            </a:r>
            <a:r>
              <a:rPr lang="zh-TW" altLang="en-US" sz="2000" b="1" dirty="0" smtClean="0">
                <a:latin typeface="Calibri" panose="020F0502020204030204" pitchFamily="34" charset="0"/>
                <a:ea typeface="華康儷中黑" panose="020B0509000000000000" pitchFamily="49" charset="-120"/>
              </a:rPr>
              <a:t>奇妙天</a:t>
            </a:r>
            <a:r>
              <a:rPr lang="zh-TW" altLang="en-US" sz="2000" b="1" dirty="0">
                <a:latin typeface="Calibri" panose="020F0502020204030204" pitchFamily="34" charset="0"/>
                <a:ea typeface="華康儷中黑" panose="020B0509000000000000" pitchFamily="49" charset="-120"/>
              </a:rPr>
              <a:t>然潤膚乳</a:t>
            </a:r>
            <a:r>
              <a:rPr lang="zh-TW" altLang="en-US" sz="2000" b="1" dirty="0" smtClean="0">
                <a:latin typeface="Calibri" panose="020F0502020204030204" pitchFamily="34" charset="0"/>
                <a:ea typeface="華康儷中黑" panose="020B0509000000000000" pitchFamily="49" charset="-120"/>
              </a:rPr>
              <a:t>液十</a:t>
            </a:r>
            <a:r>
              <a:rPr lang="zh-TW" altLang="en-US" sz="2000" b="1" dirty="0">
                <a:latin typeface="Calibri" panose="020F0502020204030204" pitchFamily="34" charset="0"/>
                <a:ea typeface="華康儷中黑" panose="020B0509000000000000" pitchFamily="49" charset="-120"/>
              </a:rPr>
              <a:t>分好用</a:t>
            </a:r>
            <a:r>
              <a:rPr lang="zh-TW" altLang="en-US" sz="2000" b="1" dirty="0" smtClean="0">
                <a:latin typeface="Calibri" panose="020F0502020204030204" pitchFamily="34" charset="0"/>
                <a:ea typeface="華康儷中黑" panose="020B0509000000000000" pitchFamily="49" charset="-120"/>
              </a:rPr>
              <a:t>！</a:t>
            </a:r>
            <a:endParaRPr lang="en-US" altLang="zh-TW" sz="2000" b="1" dirty="0" smtClean="0">
              <a:latin typeface="Calibri" panose="020F0502020204030204" pitchFamily="34" charset="0"/>
              <a:ea typeface="華康儷中黑" panose="020B0509000000000000" pitchFamily="49" charset="-120"/>
            </a:endParaRPr>
          </a:p>
          <a:p>
            <a:pPr algn="just"/>
            <a:r>
              <a:rPr lang="zh-TW" altLang="en-US" sz="2000" dirty="0" smtClean="0">
                <a:latin typeface="Calibri" panose="020F0502020204030204" pitchFamily="34" charset="0"/>
                <a:ea typeface="華康儷中黑" panose="020B0509000000000000" pitchFamily="49" charset="-120"/>
              </a:rPr>
              <a:t>我</a:t>
            </a:r>
            <a:r>
              <a:rPr lang="zh-TW" altLang="en-US" sz="2000" dirty="0">
                <a:latin typeface="Calibri" panose="020F0502020204030204" pitchFamily="34" charset="0"/>
                <a:ea typeface="華康儷中黑" panose="020B0509000000000000" pitchFamily="49" charset="-120"/>
              </a:rPr>
              <a:t>女兒最喜歡的「遊戲」，就是洗澡後塗上潤膚乳液。對我們來說這是一個有趣的親子時間，我們真的很喜歡這潤膚乳液的溫和、宜人香味。我女兒也喜歡游泳。而我最愛</a:t>
            </a:r>
            <a:r>
              <a:rPr lang="en-US" sz="2000" dirty="0">
                <a:latin typeface="Calibri" panose="020F0502020204030204" pitchFamily="34" charset="0"/>
                <a:ea typeface="華康儷中黑" panose="020B0509000000000000" pitchFamily="49" charset="-120"/>
              </a:rPr>
              <a:t>DNA </a:t>
            </a:r>
            <a:r>
              <a:rPr lang="zh-TW" altLang="en-US" sz="2000" dirty="0" smtClean="0">
                <a:latin typeface="Calibri" panose="020F0502020204030204" pitchFamily="34" charset="0"/>
                <a:ea typeface="華康儷中黑" panose="020B0509000000000000" pitchFamily="49" charset="-120"/>
              </a:rPr>
              <a:t>奇妙天</a:t>
            </a:r>
            <a:r>
              <a:rPr lang="zh-TW" altLang="en-US" sz="2000" dirty="0">
                <a:latin typeface="Calibri" panose="020F0502020204030204" pitchFamily="34" charset="0"/>
                <a:ea typeface="華康儷中黑" panose="020B0509000000000000" pitchFamily="49" charset="-120"/>
              </a:rPr>
              <a:t>然潤膚乳液的就是，潤膚乳液可以滋潤她每天暴露在陽光下的肌膚，而晚上她睡覺時，我和丈夫都很喜歡邊親吻、邊聞她身上散發的香氣，向她說晚安。這就是我們間的甜蜜時光！</a:t>
            </a:r>
            <a:endParaRPr lang="en-US" sz="2000" dirty="0">
              <a:latin typeface="Calibri" panose="020F0502020204030204" pitchFamily="34" charset="0"/>
              <a:ea typeface="華康儷中黑" panose="020B0509000000000000" pitchFamily="49" charset="-120"/>
            </a:endParaRPr>
          </a:p>
          <a:p>
            <a:pPr algn="just"/>
            <a:endParaRPr lang="en-US" sz="2000" dirty="0" smtClean="0">
              <a:solidFill>
                <a:prstClr val="white"/>
              </a:solidFill>
              <a:latin typeface="Calibri" panose="020F0502020204030204" pitchFamily="34" charset="0"/>
              <a:ea typeface="華康儷中黑" panose="020B0509000000000000" pitchFamily="49" charset="-120"/>
            </a:endParaRPr>
          </a:p>
          <a:p>
            <a:pPr algn="just"/>
            <a:r>
              <a:rPr lang="en-US" sz="2000" b="1" dirty="0" smtClean="0">
                <a:solidFill>
                  <a:prstClr val="white"/>
                </a:solidFill>
                <a:latin typeface="Calibri" panose="020F0502020204030204" pitchFamily="34" charset="0"/>
                <a:ea typeface="華康儷中黑" panose="020B0509000000000000" pitchFamily="49" charset="-120"/>
              </a:rPr>
              <a:t>The </a:t>
            </a:r>
            <a:r>
              <a:rPr lang="en-US" sz="2000" b="1" dirty="0">
                <a:solidFill>
                  <a:prstClr val="white"/>
                </a:solidFill>
                <a:latin typeface="Calibri" panose="020F0502020204030204" pitchFamily="34" charset="0"/>
                <a:ea typeface="華康儷中黑" panose="020B0509000000000000" pitchFamily="49" charset="-120"/>
              </a:rPr>
              <a:t>DNA Miracles Natural Hydrating Lotion is wonderful! </a:t>
            </a:r>
            <a:endParaRPr lang="en-US" sz="2000" b="1" dirty="0" smtClean="0">
              <a:solidFill>
                <a:prstClr val="white"/>
              </a:solidFill>
              <a:latin typeface="Calibri" panose="020F0502020204030204" pitchFamily="34" charset="0"/>
              <a:ea typeface="華康儷中黑" panose="020B0509000000000000" pitchFamily="49" charset="-120"/>
            </a:endParaRPr>
          </a:p>
          <a:p>
            <a:pPr algn="just"/>
            <a:r>
              <a:rPr lang="en-US" sz="2000" dirty="0" smtClean="0">
                <a:solidFill>
                  <a:prstClr val="white"/>
                </a:solidFill>
                <a:latin typeface="Calibri" panose="020F0502020204030204" pitchFamily="34" charset="0"/>
                <a:ea typeface="華康儷中黑" panose="020B0509000000000000" pitchFamily="49" charset="-120"/>
              </a:rPr>
              <a:t>My </a:t>
            </a:r>
            <a:r>
              <a:rPr lang="en-US" sz="2000" dirty="0">
                <a:solidFill>
                  <a:prstClr val="white"/>
                </a:solidFill>
                <a:latin typeface="Calibri" panose="020F0502020204030204" pitchFamily="34" charset="0"/>
                <a:ea typeface="華康儷中黑" panose="020B0509000000000000" pitchFamily="49" charset="-120"/>
              </a:rPr>
              <a:t>daughter's favorite "game" is to put DNA lotion on herself after her bath.  It's a fun time for us and we really like the mild pleasant smell of the lotion. She also loves going swimming. I love the fact that DNA lotion can moisture her skin after exposure to the sun every day, and when she's in bed with this nice smell all over her, my husband and I love to smell and kiss her all over. What a sweet time!</a:t>
            </a:r>
          </a:p>
          <a:p>
            <a:pPr algn="just"/>
            <a:r>
              <a:rPr lang="en-US" sz="2000" dirty="0">
                <a:solidFill>
                  <a:prstClr val="white"/>
                </a:solidFill>
                <a:latin typeface="Calibri" panose="020F0502020204030204" pitchFamily="34" charset="0"/>
                <a:ea typeface="華康儷中黑" panose="020B0509000000000000" pitchFamily="49" charset="-120"/>
              </a:rPr>
              <a:t> </a:t>
            </a:r>
          </a:p>
          <a:p>
            <a:pPr algn="just"/>
            <a:r>
              <a:rPr lang="en-US" sz="2000" dirty="0">
                <a:solidFill>
                  <a:prstClr val="white"/>
                </a:solidFill>
                <a:latin typeface="Calibri" panose="020F0502020204030204" pitchFamily="34" charset="0"/>
                <a:ea typeface="華康儷中黑" panose="020B0509000000000000" pitchFamily="49" charset="-120"/>
              </a:rPr>
              <a:t>We Love DNA </a:t>
            </a:r>
            <a:r>
              <a:rPr lang="en-US" sz="2000" dirty="0" smtClean="0">
                <a:solidFill>
                  <a:prstClr val="white"/>
                </a:solidFill>
                <a:latin typeface="Calibri" panose="020F0502020204030204" pitchFamily="34" charset="0"/>
                <a:ea typeface="華康儷中黑" panose="020B0509000000000000" pitchFamily="49" charset="-120"/>
              </a:rPr>
              <a:t>Miracles!</a:t>
            </a:r>
          </a:p>
          <a:p>
            <a:pPr algn="just"/>
            <a:r>
              <a:rPr lang="en-US" sz="2000" dirty="0" smtClean="0">
                <a:solidFill>
                  <a:prstClr val="white"/>
                </a:solidFill>
                <a:latin typeface="Calibri" panose="020F0502020204030204" pitchFamily="34" charset="0"/>
                <a:ea typeface="華康儷中黑" panose="020B0509000000000000" pitchFamily="49" charset="-120"/>
              </a:rPr>
              <a:t>Maple -Taiwan</a:t>
            </a:r>
            <a:r>
              <a:rPr lang="en-US" sz="2000" dirty="0">
                <a:solidFill>
                  <a:prstClr val="white"/>
                </a:solidFill>
                <a:latin typeface="Calibri" panose="020F0502020204030204" pitchFamily="34" charset="0"/>
                <a:ea typeface="華康儷中黑" panose="020B0509000000000000" pitchFamily="49" charset="-120"/>
              </a:rPr>
              <a:t> </a:t>
            </a:r>
          </a:p>
        </p:txBody>
      </p:sp>
      <p:sp>
        <p:nvSpPr>
          <p:cNvPr id="4"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見証分享 </a:t>
            </a:r>
            <a:r>
              <a:rPr 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TESTIMONIALS</a:t>
            </a:r>
            <a:endParaRPr lang="en-US" sz="3600" dirty="0">
              <a:ln w="31550" cmpd="sng">
                <a:noFill/>
                <a:prstDash val="solid"/>
              </a:ln>
              <a:solidFill>
                <a:srgbClr val="737BA7"/>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585049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ea typeface="華康儷中黑" panose="020B0509000000000000" pitchFamily="49" charset="-120"/>
              </a:rPr>
              <a:t>見証分享 </a:t>
            </a:r>
            <a:r>
              <a:rPr lang="en-US" sz="3600" dirty="0" smtClean="0">
                <a:ln w="31550" cmpd="sng">
                  <a:noFill/>
                  <a:prstDash val="solid"/>
                </a:ln>
                <a:solidFill>
                  <a:srgbClr val="737BA7"/>
                </a:solidFill>
                <a:ea typeface="華康儷中黑" panose="020B0509000000000000" pitchFamily="49" charset="-120"/>
              </a:rPr>
              <a:t>TESTIMONIALS</a:t>
            </a:r>
            <a:endParaRPr lang="en-US" sz="3600" dirty="0">
              <a:ln w="31550" cmpd="sng">
                <a:noFill/>
                <a:prstDash val="solid"/>
              </a:ln>
              <a:solidFill>
                <a:srgbClr val="737BA7"/>
              </a:solidFill>
              <a:ea typeface="華康儷中黑" panose="020B0509000000000000" pitchFamily="49" charset="-120"/>
            </a:endParaRPr>
          </a:p>
        </p:txBody>
      </p:sp>
      <p:pic>
        <p:nvPicPr>
          <p:cNvPr id="6" name="Picture 3" descr="20140827 Jacob PPT.003.jpg"/>
          <p:cNvPicPr>
            <a:picLocks noChangeAspect="1"/>
          </p:cNvPicPr>
          <p:nvPr/>
        </p:nvPicPr>
        <p:blipFill rotWithShape="1">
          <a:blip r:embed="rId2">
            <a:extLst>
              <a:ext uri="{28A0092B-C50C-407E-A947-70E740481C1C}">
                <a14:useLocalDpi xmlns:a14="http://schemas.microsoft.com/office/drawing/2010/main" val="0"/>
              </a:ext>
            </a:extLst>
          </a:blip>
          <a:srcRect l="22844" t="8822" r="21984" b="32874"/>
          <a:stretch/>
        </p:blipFill>
        <p:spPr bwMode="auto">
          <a:xfrm>
            <a:off x="1286482" y="1004776"/>
            <a:ext cx="3228754" cy="255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20140827 Jacob PPT.005.jpg"/>
          <p:cNvPicPr>
            <a:picLocks noChangeAspect="1"/>
          </p:cNvPicPr>
          <p:nvPr/>
        </p:nvPicPr>
        <p:blipFill rotWithShape="1">
          <a:blip r:embed="rId3">
            <a:extLst>
              <a:ext uri="{28A0092B-C50C-407E-A947-70E740481C1C}">
                <a14:useLocalDpi xmlns:a14="http://schemas.microsoft.com/office/drawing/2010/main" val="0"/>
              </a:ext>
            </a:extLst>
          </a:blip>
          <a:srcRect l="16724" t="8736" r="23448" b="32873"/>
          <a:stretch/>
        </p:blipFill>
        <p:spPr bwMode="auto">
          <a:xfrm>
            <a:off x="2727436" y="4225968"/>
            <a:ext cx="3304115" cy="24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17" r="4909"/>
          <a:stretch/>
        </p:blipFill>
        <p:spPr bwMode="auto">
          <a:xfrm>
            <a:off x="4524691" y="1020542"/>
            <a:ext cx="3263462" cy="254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198182" y="3579574"/>
            <a:ext cx="6684567" cy="646394"/>
          </a:xfrm>
          <a:prstGeom prst="rect">
            <a:avLst/>
          </a:prstGeom>
          <a:solidFill>
            <a:srgbClr val="737BA7">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defTabSz="914400"/>
            <a:r>
              <a:rPr lang="en-US" altLang="zh-TW" sz="2000" dirty="0" smtClean="0">
                <a:solidFill>
                  <a:prstClr val="white"/>
                </a:solidFill>
                <a:ea typeface="華康儷中黑" pitchFamily="49" charset="-120"/>
              </a:rPr>
              <a:t>9</a:t>
            </a:r>
            <a:r>
              <a:rPr lang="zh-TW" altLang="en-US" sz="2000" dirty="0">
                <a:solidFill>
                  <a:prstClr val="white"/>
                </a:solidFill>
                <a:ea typeface="華康儷中黑" pitchFamily="49" charset="-120"/>
              </a:rPr>
              <a:t>個月大</a:t>
            </a:r>
            <a:r>
              <a:rPr lang="zh-TW" altLang="en-US" sz="2000" dirty="0" smtClean="0">
                <a:solidFill>
                  <a:prstClr val="white"/>
                </a:solidFill>
                <a:ea typeface="華康儷中黑" pitchFamily="49" charset="-120"/>
              </a:rPr>
              <a:t>的</a:t>
            </a:r>
            <a:r>
              <a:rPr lang="en-US" altLang="zh-TW" sz="2000" dirty="0" smtClean="0">
                <a:solidFill>
                  <a:prstClr val="white"/>
                </a:solidFill>
                <a:ea typeface="華康儷中黑" pitchFamily="49" charset="-120"/>
              </a:rPr>
              <a:t>JACOB</a:t>
            </a:r>
            <a:r>
              <a:rPr lang="zh-TW" altLang="en-US" sz="2000" dirty="0">
                <a:solidFill>
                  <a:prstClr val="white"/>
                </a:solidFill>
                <a:ea typeface="華康儷中黑" pitchFamily="49" charset="-120"/>
              </a:rPr>
              <a:t>，皮膚失去鎖水功能</a:t>
            </a:r>
            <a:r>
              <a:rPr lang="zh-TW" altLang="en-US" sz="2000" dirty="0" smtClean="0">
                <a:solidFill>
                  <a:prstClr val="white"/>
                </a:solidFill>
                <a:ea typeface="華康儷中黑" pitchFamily="49" charset="-120"/>
              </a:rPr>
              <a:t>。</a:t>
            </a:r>
            <a:endParaRPr lang="en-US" altLang="zh-TW" sz="2000" dirty="0" smtClean="0">
              <a:solidFill>
                <a:prstClr val="white"/>
              </a:solidFill>
              <a:ea typeface="華康儷中黑" pitchFamily="49" charset="-120"/>
            </a:endParaRPr>
          </a:p>
          <a:p>
            <a:pPr algn="ctr" defTabSz="914400"/>
            <a:r>
              <a:rPr lang="en-US" dirty="0" smtClean="0">
                <a:solidFill>
                  <a:prstClr val="white"/>
                </a:solidFill>
                <a:ea typeface="華康儷中黑" pitchFamily="49" charset="-120"/>
              </a:rPr>
              <a:t>Jacob’s skin was unable to restore water when he was 9 months old.</a:t>
            </a:r>
            <a:endParaRPr lang="en-US" dirty="0">
              <a:solidFill>
                <a:prstClr val="white"/>
              </a:solidFill>
              <a:ea typeface="華康儷中黑" pitchFamily="49" charset="-120"/>
            </a:endParaRPr>
          </a:p>
        </p:txBody>
      </p:sp>
    </p:spTree>
    <p:extLst>
      <p:ext uri="{BB962C8B-B14F-4D97-AF65-F5344CB8AC3E}">
        <p14:creationId xmlns:p14="http://schemas.microsoft.com/office/powerpoint/2010/main" val="1913764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63286" y="3233096"/>
            <a:ext cx="5205869" cy="307777"/>
          </a:xfrm>
          <a:prstGeom prst="rect">
            <a:avLst/>
          </a:prstGeom>
          <a:noFill/>
        </p:spPr>
        <p:txBody>
          <a:bodyPr wrap="square" rtlCol="0">
            <a:spAutoFit/>
          </a:bodyPr>
          <a:lstStyle/>
          <a:p>
            <a:endParaRPr lang="en-US" sz="1400" dirty="0">
              <a:solidFill>
                <a:srgbClr val="FFFFFF"/>
              </a:solidFill>
            </a:endParaRPr>
          </a:p>
        </p:txBody>
      </p:sp>
      <p:sp>
        <p:nvSpPr>
          <p:cNvPr id="9"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ea typeface="華康儷中黑" panose="020B0509000000000000" pitchFamily="49" charset="-120"/>
              </a:rPr>
              <a:t>見証分享 </a:t>
            </a:r>
            <a:r>
              <a:rPr lang="en-US" sz="3600" dirty="0" smtClean="0">
                <a:ln w="31550" cmpd="sng">
                  <a:noFill/>
                  <a:prstDash val="solid"/>
                </a:ln>
                <a:solidFill>
                  <a:srgbClr val="737BA7"/>
                </a:solidFill>
                <a:ea typeface="華康儷中黑" panose="020B0509000000000000" pitchFamily="49" charset="-120"/>
              </a:rPr>
              <a:t>TESTIMONIALS</a:t>
            </a:r>
            <a:endParaRPr lang="en-US" sz="3600" dirty="0">
              <a:ln w="31550" cmpd="sng">
                <a:noFill/>
                <a:prstDash val="solid"/>
              </a:ln>
              <a:solidFill>
                <a:srgbClr val="737BA7"/>
              </a:solidFill>
              <a:ea typeface="華康儷中黑" panose="020B0509000000000000" pitchFamily="49" charset="-120"/>
            </a:endParaRPr>
          </a:p>
        </p:txBody>
      </p:sp>
      <p:pic>
        <p:nvPicPr>
          <p:cNvPr id="11" name="Picture 3" descr="20140827 Jacob PPT.006.jpg"/>
          <p:cNvPicPr>
            <a:picLocks noChangeAspect="1"/>
          </p:cNvPicPr>
          <p:nvPr/>
        </p:nvPicPr>
        <p:blipFill rotWithShape="1">
          <a:blip r:embed="rId2">
            <a:extLst>
              <a:ext uri="{28A0092B-C50C-407E-A947-70E740481C1C}">
                <a14:useLocalDpi xmlns:a14="http://schemas.microsoft.com/office/drawing/2010/main" val="0"/>
              </a:ext>
            </a:extLst>
          </a:blip>
          <a:srcRect l="50173" t="8046" r="6208" b="6207"/>
          <a:stretch/>
        </p:blipFill>
        <p:spPr bwMode="auto">
          <a:xfrm>
            <a:off x="545358" y="1583511"/>
            <a:ext cx="3393119" cy="500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155840" y="3530277"/>
            <a:ext cx="4420760" cy="1039134"/>
          </a:xfrm>
          <a:prstGeom prst="rect">
            <a:avLst/>
          </a:prstGeom>
          <a:solidFill>
            <a:srgbClr val="737BA7">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4400"/>
            <a:r>
              <a:rPr lang="zh-TW" altLang="en-US" sz="2000" dirty="0">
                <a:solidFill>
                  <a:prstClr val="white"/>
                </a:solidFill>
                <a:ea typeface="華康儷中黑" pitchFamily="49" charset="-120"/>
              </a:rPr>
              <a:t>使</a:t>
            </a:r>
            <a:r>
              <a:rPr lang="zh-TW" altLang="en-US" sz="2000" dirty="0" smtClean="0">
                <a:solidFill>
                  <a:prstClr val="white"/>
                </a:solidFill>
                <a:ea typeface="華康儷中黑" pitchFamily="49" charset="-120"/>
              </a:rPr>
              <a:t>用</a:t>
            </a:r>
            <a:r>
              <a:rPr lang="en-US" altLang="zh-TW" sz="2000" dirty="0" err="1" smtClean="0">
                <a:solidFill>
                  <a:prstClr val="white"/>
                </a:solidFill>
                <a:ea typeface="華康儷中黑" pitchFamily="49" charset="-120"/>
              </a:rPr>
              <a:t>DNA</a:t>
            </a:r>
            <a:r>
              <a:rPr lang="en-US" sz="2000" dirty="0" err="1" smtClean="0">
                <a:solidFill>
                  <a:prstClr val="white"/>
                </a:solidFill>
                <a:ea typeface="華康儷中黑" pitchFamily="49" charset="-120"/>
              </a:rPr>
              <a:t>奇妙</a:t>
            </a:r>
            <a:r>
              <a:rPr lang="zh-TW" altLang="en-US" sz="2000" dirty="0">
                <a:solidFill>
                  <a:prstClr val="white"/>
                </a:solidFill>
                <a:ea typeface="華康儷中黑" pitchFamily="49" charset="-120"/>
              </a:rPr>
              <a:t>嬰兒</a:t>
            </a:r>
            <a:r>
              <a:rPr lang="en-US" sz="2000" dirty="0" err="1">
                <a:solidFill>
                  <a:prstClr val="white"/>
                </a:solidFill>
                <a:ea typeface="華康儷中黑" pitchFamily="49" charset="-120"/>
              </a:rPr>
              <a:t>天然</a:t>
            </a:r>
            <a:r>
              <a:rPr lang="zh-TW" altLang="en-US" sz="2000" dirty="0">
                <a:solidFill>
                  <a:prstClr val="white"/>
                </a:solidFill>
                <a:ea typeface="華康儷中黑" pitchFamily="49" charset="-120"/>
              </a:rPr>
              <a:t>舒緩膏</a:t>
            </a:r>
            <a:r>
              <a:rPr lang="zh-TW" altLang="en-US" sz="2000" dirty="0" smtClean="0">
                <a:solidFill>
                  <a:prstClr val="white"/>
                </a:solidFill>
                <a:ea typeface="華康儷中黑" pitchFamily="49" charset="-120"/>
              </a:rPr>
              <a:t>後</a:t>
            </a:r>
            <a:r>
              <a:rPr lang="en-US" altLang="zh-TW" sz="2000" dirty="0" smtClean="0">
                <a:solidFill>
                  <a:prstClr val="white"/>
                </a:solidFill>
                <a:ea typeface="華康儷中黑" pitchFamily="49" charset="-120"/>
              </a:rPr>
              <a:t>…</a:t>
            </a:r>
            <a:endParaRPr lang="en-US" altLang="zh-TW" sz="2000" dirty="0">
              <a:solidFill>
                <a:prstClr val="white"/>
              </a:solidFill>
              <a:ea typeface="華康儷中黑" pitchFamily="49" charset="-120"/>
            </a:endParaRPr>
          </a:p>
          <a:p>
            <a:pPr defTabSz="914400"/>
            <a:r>
              <a:rPr lang="en-US" sz="2000" dirty="0" smtClean="0">
                <a:solidFill>
                  <a:prstClr val="white"/>
                </a:solidFill>
                <a:ea typeface="華康儷中黑" pitchFamily="49" charset="-120"/>
              </a:rPr>
              <a:t>After using DNA </a:t>
            </a:r>
            <a:r>
              <a:rPr lang="en-US" sz="2000" dirty="0">
                <a:solidFill>
                  <a:prstClr val="white"/>
                </a:solidFill>
                <a:ea typeface="華康儷中黑" pitchFamily="49" charset="-120"/>
              </a:rPr>
              <a:t>Miracles Natural Soothing </a:t>
            </a:r>
            <a:r>
              <a:rPr lang="en-US" sz="2000" dirty="0" smtClean="0">
                <a:solidFill>
                  <a:prstClr val="white"/>
                </a:solidFill>
                <a:ea typeface="華康儷中黑" pitchFamily="49" charset="-120"/>
              </a:rPr>
              <a:t>Ointment…</a:t>
            </a:r>
            <a:endParaRPr lang="en-US" sz="2000" dirty="0">
              <a:solidFill>
                <a:prstClr val="white"/>
              </a:solidFill>
              <a:ea typeface="華康儷中黑" pitchFamily="49" charset="-120"/>
            </a:endParaRPr>
          </a:p>
        </p:txBody>
      </p:sp>
    </p:spTree>
    <p:extLst>
      <p:ext uri="{BB962C8B-B14F-4D97-AF65-F5344CB8AC3E}">
        <p14:creationId xmlns:p14="http://schemas.microsoft.com/office/powerpoint/2010/main" val="3740486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63286" y="3233096"/>
            <a:ext cx="5205869" cy="307777"/>
          </a:xfrm>
          <a:prstGeom prst="rect">
            <a:avLst/>
          </a:prstGeom>
          <a:noFill/>
        </p:spPr>
        <p:txBody>
          <a:bodyPr wrap="square" rtlCol="0">
            <a:spAutoFit/>
          </a:bodyPr>
          <a:lstStyle/>
          <a:p>
            <a:endParaRPr lang="en-US" sz="1400" dirty="0">
              <a:solidFill>
                <a:srgbClr val="FFFFFF"/>
              </a:solidFill>
            </a:endParaRPr>
          </a:p>
        </p:txBody>
      </p:sp>
      <p:sp>
        <p:nvSpPr>
          <p:cNvPr id="9"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ea typeface="華康儷中黑" panose="020B0509000000000000" pitchFamily="49" charset="-120"/>
              </a:rPr>
              <a:t>見証分享 </a:t>
            </a:r>
            <a:r>
              <a:rPr lang="en-US" sz="3600" dirty="0" smtClean="0">
                <a:ln w="31550" cmpd="sng">
                  <a:noFill/>
                  <a:prstDash val="solid"/>
                </a:ln>
                <a:solidFill>
                  <a:srgbClr val="737BA7"/>
                </a:solidFill>
                <a:ea typeface="華康儷中黑" panose="020B0509000000000000" pitchFamily="49" charset="-120"/>
              </a:rPr>
              <a:t>TESTIMONIALS</a:t>
            </a:r>
            <a:endParaRPr lang="en-US" sz="3600" dirty="0">
              <a:ln w="31550" cmpd="sng">
                <a:noFill/>
                <a:prstDash val="solid"/>
              </a:ln>
              <a:solidFill>
                <a:srgbClr val="737BA7"/>
              </a:solidFill>
              <a:ea typeface="華康儷中黑" panose="020B0509000000000000" pitchFamily="49" charset="-120"/>
            </a:endParaRPr>
          </a:p>
        </p:txBody>
      </p:sp>
      <p:pic>
        <p:nvPicPr>
          <p:cNvPr id="6" name="Picture 3" descr="20140827 Jacob PPT.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799" y="1238250"/>
            <a:ext cx="6732472" cy="504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530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63286" y="3233096"/>
            <a:ext cx="5205869" cy="307777"/>
          </a:xfrm>
          <a:prstGeom prst="rect">
            <a:avLst/>
          </a:prstGeom>
          <a:noFill/>
        </p:spPr>
        <p:txBody>
          <a:bodyPr wrap="square" rtlCol="0">
            <a:spAutoFit/>
          </a:bodyPr>
          <a:lstStyle/>
          <a:p>
            <a:endParaRPr lang="en-US" sz="1400" dirty="0">
              <a:solidFill>
                <a:srgbClr val="FFFFFF"/>
              </a:solidFill>
            </a:endParaRPr>
          </a:p>
        </p:txBody>
      </p:sp>
      <p:pic>
        <p:nvPicPr>
          <p:cNvPr id="6146" name="Picture 2" descr="C:\Users\Emmyy\AppData\Local\Microsoft\Windows\Temporary Internet Files\Content.Outlook\8OD9Z8FH\image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9779" y="1725695"/>
            <a:ext cx="5388864" cy="40416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Emmyy\AppData\Local\Microsoft\Windows\Temporary Internet Files\Content.Outlook\8OD9Z8FH\image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59179" y="1725695"/>
            <a:ext cx="5388864" cy="404164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ea typeface="華康儷中黑" panose="020B0509000000000000" pitchFamily="49" charset="-120"/>
              </a:rPr>
              <a:t>見証分享 </a:t>
            </a:r>
            <a:r>
              <a:rPr lang="en-US" sz="3600" dirty="0" smtClean="0">
                <a:ln w="31550" cmpd="sng">
                  <a:noFill/>
                  <a:prstDash val="solid"/>
                </a:ln>
                <a:solidFill>
                  <a:srgbClr val="737BA7"/>
                </a:solidFill>
                <a:ea typeface="華康儷中黑" panose="020B0509000000000000" pitchFamily="49" charset="-120"/>
              </a:rPr>
              <a:t>TESTIMONIALS</a:t>
            </a:r>
            <a:endParaRPr lang="en-US" sz="3600" dirty="0">
              <a:ln w="31550" cmpd="sng">
                <a:noFill/>
                <a:prstDash val="solid"/>
              </a:ln>
              <a:solidFill>
                <a:srgbClr val="737BA7"/>
              </a:solidFill>
              <a:ea typeface="華康儷中黑" panose="020B0509000000000000" pitchFamily="49" charset="-120"/>
            </a:endParaRPr>
          </a:p>
        </p:txBody>
      </p:sp>
    </p:spTree>
    <p:extLst>
      <p:ext uri="{BB962C8B-B14F-4D97-AF65-F5344CB8AC3E}">
        <p14:creationId xmlns:p14="http://schemas.microsoft.com/office/powerpoint/2010/main" val="443455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S_Toddl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DN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5653" y="320670"/>
            <a:ext cx="3575478" cy="2799976"/>
          </a:xfrm>
          <a:prstGeom prst="rect">
            <a:avLst/>
          </a:prstGeom>
          <a:effectLst>
            <a:glow rad="254000">
              <a:schemeClr val="bg1">
                <a:alpha val="53000"/>
              </a:schemeClr>
            </a:glow>
          </a:effectLst>
        </p:spPr>
      </p:pic>
    </p:spTree>
    <p:extLst>
      <p:ext uri="{BB962C8B-B14F-4D97-AF65-F5344CB8AC3E}">
        <p14:creationId xmlns:p14="http://schemas.microsoft.com/office/powerpoint/2010/main" val="1015064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63286" y="3233096"/>
            <a:ext cx="5205869" cy="307777"/>
          </a:xfrm>
          <a:prstGeom prst="rect">
            <a:avLst/>
          </a:prstGeom>
          <a:noFill/>
        </p:spPr>
        <p:txBody>
          <a:bodyPr wrap="square" rtlCol="0">
            <a:spAutoFit/>
          </a:bodyPr>
          <a:lstStyle/>
          <a:p>
            <a:endParaRPr lang="en-US" sz="1400" dirty="0">
              <a:solidFill>
                <a:srgbClr val="FFFFFF"/>
              </a:solidFill>
            </a:endParaRPr>
          </a:p>
        </p:txBody>
      </p:sp>
      <p:pic>
        <p:nvPicPr>
          <p:cNvPr id="7170" name="Picture 2" descr="C:\Users\Emmyy\AppData\Local\Microsoft\Windows\Temporary Internet Files\Content.Outlook\8OD9Z8FH\IMG_48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12219" y="1521419"/>
            <a:ext cx="5688136" cy="42661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6125" y="1623863"/>
            <a:ext cx="4255217" cy="4840005"/>
          </a:xfrm>
          <a:prstGeom prst="rect">
            <a:avLst/>
          </a:prstGeom>
          <a:solidFill>
            <a:srgbClr val="737BA7">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just"/>
            <a:r>
              <a:rPr lang="zh-TW" altLang="en-US" sz="2400" dirty="0" smtClean="0">
                <a:solidFill>
                  <a:prstClr val="white"/>
                </a:solidFill>
                <a:latin typeface="Calibri" panose="020F0502020204030204" pitchFamily="34" charset="0"/>
                <a:ea typeface="華康儷中黑" panose="020B0509000000000000" pitchFamily="49" charset="-120"/>
              </a:rPr>
              <a:t>喜</a:t>
            </a:r>
            <a:r>
              <a:rPr lang="zh-TW" altLang="en-US" sz="2400" dirty="0">
                <a:solidFill>
                  <a:prstClr val="white"/>
                </a:solidFill>
                <a:latin typeface="Calibri" panose="020F0502020204030204" pitchFamily="34" charset="0"/>
                <a:ea typeface="華康儷中黑" panose="020B0509000000000000" pitchFamily="49" charset="-120"/>
              </a:rPr>
              <a:t>愛</a:t>
            </a:r>
            <a:r>
              <a:rPr lang="en-US" altLang="zh-TW" sz="2400" dirty="0">
                <a:solidFill>
                  <a:prstClr val="white"/>
                </a:solidFill>
                <a:latin typeface="Calibri" panose="020F0502020204030204" pitchFamily="34" charset="0"/>
                <a:ea typeface="華康儷中黑" panose="020B0509000000000000" pitchFamily="49" charset="-120"/>
              </a:rPr>
              <a:t>DNA</a:t>
            </a:r>
            <a:r>
              <a:rPr lang="zh-TW" altLang="en-US" sz="2400" dirty="0">
                <a:solidFill>
                  <a:prstClr val="white"/>
                </a:solidFill>
                <a:latin typeface="Calibri" panose="020F0502020204030204" pitchFamily="34" charset="0"/>
                <a:ea typeface="華康儷中黑" panose="020B0509000000000000" pitchFamily="49" charset="-120"/>
              </a:rPr>
              <a:t>系列天然植物性成份，絕不含刺激的化學物質，尤其洗髮沐浴泡泡方便使用，又可當泡泡浴不用過水，令</a:t>
            </a:r>
            <a:r>
              <a:rPr lang="en-US" altLang="zh-TW" sz="2400" dirty="0">
                <a:solidFill>
                  <a:prstClr val="white"/>
                </a:solidFill>
                <a:latin typeface="Calibri" panose="020F0502020204030204" pitchFamily="34" charset="0"/>
                <a:ea typeface="華康儷中黑" panose="020B0509000000000000" pitchFamily="49" charset="-120"/>
              </a:rPr>
              <a:t>BB</a:t>
            </a:r>
            <a:r>
              <a:rPr lang="zh-TW" altLang="en-US" sz="2400" dirty="0">
                <a:solidFill>
                  <a:prstClr val="white"/>
                </a:solidFill>
                <a:latin typeface="Calibri" panose="020F0502020204030204" pitchFamily="34" charset="0"/>
                <a:ea typeface="華康儷中黑" panose="020B0509000000000000" pitchFamily="49" charset="-120"/>
              </a:rPr>
              <a:t>丶媽媽更多親密時間</a:t>
            </a:r>
            <a:r>
              <a:rPr lang="zh-TW" altLang="en-US" sz="2400" dirty="0" smtClean="0">
                <a:solidFill>
                  <a:prstClr val="white"/>
                </a:solidFill>
                <a:latin typeface="Calibri" panose="020F0502020204030204" pitchFamily="34" charset="0"/>
                <a:ea typeface="華康儷中黑" panose="020B0509000000000000" pitchFamily="49" charset="-120"/>
              </a:rPr>
              <a:t>！</a:t>
            </a:r>
            <a:endParaRPr lang="en-US" altLang="zh-TW" sz="2400" dirty="0" smtClean="0">
              <a:solidFill>
                <a:prstClr val="white"/>
              </a:solidFill>
              <a:latin typeface="Calibri" panose="020F0502020204030204" pitchFamily="34" charset="0"/>
              <a:ea typeface="華康儷中黑" panose="020B0509000000000000" pitchFamily="49" charset="-120"/>
            </a:endParaRPr>
          </a:p>
          <a:p>
            <a:pPr algn="just"/>
            <a:endParaRPr lang="en-US" altLang="zh-TW" sz="2600" dirty="0">
              <a:solidFill>
                <a:prstClr val="white"/>
              </a:solidFill>
              <a:latin typeface="Calibri" panose="020F0502020204030204" pitchFamily="34" charset="0"/>
              <a:ea typeface="華康儷中黑" panose="020B0509000000000000" pitchFamily="49" charset="-120"/>
            </a:endParaRPr>
          </a:p>
          <a:p>
            <a:pPr algn="just"/>
            <a:r>
              <a:rPr lang="en-US" altLang="zh-TW" sz="2200" dirty="0" smtClean="0">
                <a:solidFill>
                  <a:prstClr val="white"/>
                </a:solidFill>
                <a:latin typeface="Calibri" panose="020F0502020204030204" pitchFamily="34" charset="0"/>
                <a:ea typeface="華康儷中黑" panose="020B0509000000000000" pitchFamily="49" charset="-120"/>
              </a:rPr>
              <a:t>Love the natural ingredients in DNA Miracle products. They do not carry harsh and unnecessary chemicals. I love their Foaming Wash &amp; Shampoo because it is convenient to use. It adds up quality time between me and my lovely angel!</a:t>
            </a:r>
            <a:endParaRPr lang="zh-TW" altLang="en-US" sz="2200" dirty="0">
              <a:solidFill>
                <a:prstClr val="white"/>
              </a:solidFill>
              <a:latin typeface="Calibri" panose="020F0502020204030204" pitchFamily="34" charset="0"/>
              <a:ea typeface="華康儷中黑" panose="020B0509000000000000" pitchFamily="49" charset="-120"/>
            </a:endParaRPr>
          </a:p>
        </p:txBody>
      </p:sp>
      <p:sp>
        <p:nvSpPr>
          <p:cNvPr id="9" name="Title 1"/>
          <p:cNvSpPr txBox="1">
            <a:spLocks/>
          </p:cNvSpPr>
          <p:nvPr/>
        </p:nvSpPr>
        <p:spPr>
          <a:xfrm>
            <a:off x="-7899" y="28092"/>
            <a:ext cx="7772400" cy="735012"/>
          </a:xfrm>
          <a:prstGeom prst="rect">
            <a:avLst/>
          </a:prstGeom>
          <a:ln>
            <a:noFill/>
          </a:ln>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見証分享 </a:t>
            </a:r>
            <a:r>
              <a:rPr lang="en-US" sz="3600" dirty="0" smtClean="0">
                <a:ln w="31550" cmpd="sng">
                  <a:noFill/>
                  <a:prstDash val="solid"/>
                </a:ln>
                <a:solidFill>
                  <a:srgbClr val="737BA7"/>
                </a:solidFill>
                <a:latin typeface="Calibri" panose="020F0502020204030204" pitchFamily="34" charset="0"/>
                <a:ea typeface="華康儷中黑" panose="020B0509000000000000" pitchFamily="49" charset="-120"/>
              </a:rPr>
              <a:t>TESTIMONIALS</a:t>
            </a:r>
            <a:endParaRPr lang="en-US" sz="3600" dirty="0">
              <a:ln w="31550" cmpd="sng">
                <a:noFill/>
                <a:prstDash val="solid"/>
              </a:ln>
              <a:solidFill>
                <a:srgbClr val="737BA7"/>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26601568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891" y="293575"/>
            <a:ext cx="5908425" cy="240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8988" y="138168"/>
            <a:ext cx="8381999" cy="1046440"/>
          </a:xfrm>
          <a:prstGeom prst="rect">
            <a:avLst/>
          </a:prstGeom>
          <a:noFill/>
        </p:spPr>
        <p:txBody>
          <a:bodyPr wrap="square" rtlCol="0">
            <a:spAutoFit/>
          </a:bodyPr>
          <a:lstStyle/>
          <a:p>
            <a:pPr defTabSz="914400"/>
            <a:r>
              <a:rPr lang="zh-TW" altLang="en-US" sz="3200" dirty="0" smtClean="0">
                <a:solidFill>
                  <a:srgbClr val="8064A2">
                    <a:lumMod val="75000"/>
                  </a:srgbClr>
                </a:solidFill>
                <a:ea typeface="華康儷中黑" pitchFamily="49" charset="-120"/>
              </a:rPr>
              <a:t>產</a:t>
            </a:r>
            <a:r>
              <a:rPr lang="zh-TW" altLang="en-US" sz="3200" dirty="0">
                <a:solidFill>
                  <a:srgbClr val="8064A2">
                    <a:lumMod val="75000"/>
                  </a:srgbClr>
                </a:solidFill>
                <a:ea typeface="華康儷中黑" pitchFamily="49" charset="-120"/>
              </a:rPr>
              <a:t>品單張</a:t>
            </a:r>
            <a:endParaRPr lang="en-US" altLang="zh-TW"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Leaflet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4" y="3200401"/>
            <a:ext cx="4881516" cy="326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494" y="3065384"/>
            <a:ext cx="8381999" cy="1046440"/>
          </a:xfrm>
          <a:prstGeom prst="rect">
            <a:avLst/>
          </a:prstGeom>
          <a:noFill/>
        </p:spPr>
        <p:txBody>
          <a:bodyPr wrap="square" rtlCol="0">
            <a:spAutoFit/>
          </a:bodyPr>
          <a:lstStyle/>
          <a:p>
            <a:pPr algn="r" defTabSz="914400"/>
            <a:r>
              <a:rPr lang="zh-TW" altLang="en-US" sz="3200" dirty="0">
                <a:solidFill>
                  <a:srgbClr val="8064A2">
                    <a:lumMod val="75000"/>
                  </a:srgbClr>
                </a:solidFill>
                <a:ea typeface="華康儷中黑" pitchFamily="49" charset="-120"/>
              </a:rPr>
              <a:t>下載產品單張</a:t>
            </a:r>
            <a:endParaRPr lang="en-US" altLang="zh-TW" sz="3200" dirty="0" smtClean="0">
              <a:solidFill>
                <a:srgbClr val="8064A2">
                  <a:lumMod val="75000"/>
                </a:srgbClr>
              </a:solidFill>
              <a:ea typeface="華康儷中黑" pitchFamily="49" charset="-120"/>
            </a:endParaRPr>
          </a:p>
          <a:p>
            <a:pPr algn="r" defTabSz="914400"/>
            <a:r>
              <a:rPr lang="en-US" sz="2800" dirty="0" smtClean="0">
                <a:solidFill>
                  <a:srgbClr val="8064A2">
                    <a:lumMod val="75000"/>
                  </a:srgbClr>
                </a:solidFill>
                <a:ea typeface="華康儷中黑" pitchFamily="49" charset="-120"/>
              </a:rPr>
              <a:t>Downloadable Leaflet</a:t>
            </a:r>
          </a:p>
        </p:txBody>
      </p:sp>
    </p:spTree>
    <p:extLst>
      <p:ext uri="{BB962C8B-B14F-4D97-AF65-F5344CB8AC3E}">
        <p14:creationId xmlns:p14="http://schemas.microsoft.com/office/powerpoint/2010/main" val="2151277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NA_Background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WelcomeToFamily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78" y="576243"/>
            <a:ext cx="6460524" cy="1846462"/>
          </a:xfrm>
          <a:prstGeom prst="rect">
            <a:avLst/>
          </a:prstGeom>
        </p:spPr>
      </p:pic>
      <p:pic>
        <p:nvPicPr>
          <p:cNvPr id="2" name="Picture 1" descr="dnaFamilyShotSingleRow_07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78" y="2916621"/>
            <a:ext cx="8835620" cy="2929930"/>
          </a:xfrm>
          <a:prstGeom prst="rect">
            <a:avLst/>
          </a:prstGeom>
        </p:spPr>
      </p:pic>
    </p:spTree>
    <p:extLst>
      <p:ext uri="{BB962C8B-B14F-4D97-AF65-F5344CB8AC3E}">
        <p14:creationId xmlns:p14="http://schemas.microsoft.com/office/powerpoint/2010/main" val="1793509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print"/>
          <a:stretch>
            <a:fillRect/>
          </a:stretch>
        </p:blipFill>
        <p:spPr>
          <a:xfrm>
            <a:off x="533400" y="2958662"/>
            <a:ext cx="8046000" cy="946588"/>
          </a:xfrm>
          <a:prstGeom prst="rect">
            <a:avLst/>
          </a:prstGeom>
        </p:spPr>
      </p:pic>
      <p:sp>
        <p:nvSpPr>
          <p:cNvPr id="108547" name="TextBox 1"/>
          <p:cNvSpPr txBox="1">
            <a:spLocks noChangeArrowheads="1"/>
          </p:cNvSpPr>
          <p:nvPr/>
        </p:nvSpPr>
        <p:spPr bwMode="auto">
          <a:xfrm>
            <a:off x="0" y="640080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000" dirty="0" smtClean="0">
                <a:solidFill>
                  <a:srgbClr val="4890CA"/>
                </a:solidFill>
                <a:latin typeface="Trebuchet MS" charset="0"/>
              </a:rPr>
              <a:t>.</a:t>
            </a:r>
          </a:p>
        </p:txBody>
      </p:sp>
    </p:spTree>
    <p:extLst>
      <p:ext uri="{BB962C8B-B14F-4D97-AF65-F5344CB8AC3E}">
        <p14:creationId xmlns:p14="http://schemas.microsoft.com/office/powerpoint/2010/main" val="334141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S_CH_r1_TM.png"/>
          <p:cNvPicPr>
            <a:picLocks noChangeAspect="1"/>
          </p:cNvPicPr>
          <p:nvPr/>
        </p:nvPicPr>
        <p:blipFill>
          <a:blip r:embed="rId3" cstate="print"/>
          <a:stretch>
            <a:fillRect/>
          </a:stretch>
        </p:blipFill>
        <p:spPr>
          <a:xfrm>
            <a:off x="1684014" y="556254"/>
            <a:ext cx="5775972" cy="5745492"/>
          </a:xfrm>
          <a:prstGeom prst="rect">
            <a:avLst/>
          </a:prstGeom>
        </p:spPr>
      </p:pic>
    </p:spTree>
    <p:extLst>
      <p:ext uri="{BB962C8B-B14F-4D97-AF65-F5344CB8AC3E}">
        <p14:creationId xmlns:p14="http://schemas.microsoft.com/office/powerpoint/2010/main" val="2877405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4" y="319316"/>
            <a:ext cx="8826205" cy="629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094514" y="4847771"/>
            <a:ext cx="3802743" cy="1930400"/>
          </a:xfrm>
          <a:prstGeom prst="rect">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635" y="4833257"/>
            <a:ext cx="22002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5310" y="0"/>
            <a:ext cx="8828690" cy="461665"/>
          </a:xfrm>
          <a:prstGeom prst="rect">
            <a:avLst/>
          </a:prstGeom>
          <a:noFill/>
        </p:spPr>
        <p:txBody>
          <a:bodyPr wrap="square" rtlCol="0">
            <a:spAutoFit/>
          </a:bodyPr>
          <a:lstStyle/>
          <a:p>
            <a:r>
              <a:rPr lang="en-US" sz="2400" b="1" dirty="0">
                <a:latin typeface="Calibri" panose="020F0502020204030204" pitchFamily="34" charset="0"/>
              </a:rPr>
              <a:t>Preservative and </a:t>
            </a:r>
            <a:r>
              <a:rPr lang="en-US" sz="2400" b="1" dirty="0" smtClean="0">
                <a:latin typeface="Calibri" panose="020F0502020204030204" pitchFamily="34" charset="0"/>
              </a:rPr>
              <a:t>Allergen </a:t>
            </a:r>
            <a:r>
              <a:rPr lang="en-US" sz="2400" b="1" dirty="0">
                <a:latin typeface="Calibri" panose="020F0502020204030204" pitchFamily="34" charset="0"/>
              </a:rPr>
              <a:t>Ingredients in </a:t>
            </a:r>
            <a:r>
              <a:rPr lang="en-US" sz="2400" b="1" dirty="0" smtClean="0">
                <a:latin typeface="Calibri" panose="020F0502020204030204" pitchFamily="34" charset="0"/>
              </a:rPr>
              <a:t>70% Baby </a:t>
            </a:r>
            <a:r>
              <a:rPr lang="en-US" sz="2400" b="1" dirty="0">
                <a:latin typeface="Calibri" panose="020F0502020204030204" pitchFamily="34" charset="0"/>
              </a:rPr>
              <a:t>Wipe Products </a:t>
            </a:r>
            <a:endParaRPr lang="en-US" sz="2400" dirty="0">
              <a:latin typeface="Calibri" panose="020F0502020204030204" pitchFamily="34" charset="0"/>
            </a:endParaRPr>
          </a:p>
        </p:txBody>
      </p:sp>
    </p:spTree>
    <p:extLst>
      <p:ext uri="{BB962C8B-B14F-4D97-AF65-F5344CB8AC3E}">
        <p14:creationId xmlns:p14="http://schemas.microsoft.com/office/powerpoint/2010/main" val="1241016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p:cNvSpPr txBox="1">
            <a:spLocks/>
          </p:cNvSpPr>
          <p:nvPr/>
        </p:nvSpPr>
        <p:spPr>
          <a:xfrm>
            <a:off x="927101" y="3841658"/>
            <a:ext cx="7703930" cy="2476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300" dirty="0" smtClean="0">
                <a:solidFill>
                  <a:srgbClr val="8064A2">
                    <a:lumMod val="40000"/>
                    <a:lumOff val="60000"/>
                  </a:srgbClr>
                </a:solidFill>
                <a:cs typeface="Arial Rounded MT Bold"/>
              </a:rPr>
              <a:t>“Brighter days and  better  </a:t>
            </a:r>
            <a:r>
              <a:rPr lang="en-US" dirty="0" smtClean="0">
                <a:solidFill>
                  <a:srgbClr val="8064A2">
                    <a:lumMod val="40000"/>
                    <a:lumOff val="60000"/>
                  </a:srgbClr>
                </a:solidFill>
                <a:cs typeface="Arial Rounded MT Bold"/>
              </a:rPr>
              <a:t>tomorrows only exist  through </a:t>
            </a:r>
            <a:r>
              <a:rPr lang="en-US" dirty="0" smtClean="0">
                <a:solidFill>
                  <a:srgbClr val="97CCD1"/>
                </a:solidFill>
                <a:cs typeface="Arial Rounded MT Bold"/>
              </a:rPr>
              <a:t>healthy beginnings.” </a:t>
            </a:r>
          </a:p>
          <a:p>
            <a:endParaRPr lang="en-US" dirty="0" smtClean="0">
              <a:solidFill>
                <a:srgbClr val="7AC4D1"/>
              </a:solidFill>
            </a:endParaRPr>
          </a:p>
        </p:txBody>
      </p:sp>
      <p:pic>
        <p:nvPicPr>
          <p:cNvPr id="20" name="Picture 19"/>
          <p:cNvPicPr>
            <a:picLocks noChangeAspect="1"/>
          </p:cNvPicPr>
          <p:nvPr/>
        </p:nvPicPr>
        <p:blipFill>
          <a:blip r:embed="rId2"/>
          <a:stretch>
            <a:fillRect/>
          </a:stretch>
        </p:blipFill>
        <p:spPr>
          <a:xfrm rot="16200000">
            <a:off x="4506405" y="3571372"/>
            <a:ext cx="188354" cy="3458796"/>
          </a:xfrm>
          <a:prstGeom prst="rect">
            <a:avLst/>
          </a:prstGeom>
        </p:spPr>
      </p:pic>
      <p:pic>
        <p:nvPicPr>
          <p:cNvPr id="24" name="Picture 23"/>
          <p:cNvPicPr>
            <a:picLocks noChangeAspect="1"/>
          </p:cNvPicPr>
          <p:nvPr/>
        </p:nvPicPr>
        <p:blipFill>
          <a:blip r:embed="rId3"/>
          <a:stretch>
            <a:fillRect/>
          </a:stretch>
        </p:blipFill>
        <p:spPr>
          <a:xfrm>
            <a:off x="7955169" y="5727700"/>
            <a:ext cx="675862" cy="901525"/>
          </a:xfrm>
          <a:prstGeom prst="rect">
            <a:avLst/>
          </a:prstGeom>
        </p:spPr>
      </p:pic>
      <p:pic>
        <p:nvPicPr>
          <p:cNvPr id="26" name="Picture 25" descr="crayola-anti-roll-crayons-2.jpg"/>
          <p:cNvPicPr>
            <a:picLocks noChangeAspect="1"/>
          </p:cNvPicPr>
          <p:nvPr/>
        </p:nvPicPr>
        <p:blipFill rotWithShape="1">
          <a:blip r:embed="rId4">
            <a:extLst>
              <a:ext uri="{28A0092B-C50C-407E-A947-70E740481C1C}">
                <a14:useLocalDpi xmlns:a14="http://schemas.microsoft.com/office/drawing/2010/main" val="0"/>
              </a:ext>
            </a:extLst>
          </a:blip>
          <a:srcRect l="-1" r="3707" b="23205"/>
          <a:stretch/>
        </p:blipFill>
        <p:spPr>
          <a:xfrm>
            <a:off x="739388" y="5765800"/>
            <a:ext cx="2309596" cy="1092200"/>
          </a:xfrm>
          <a:prstGeom prst="rect">
            <a:avLst/>
          </a:prstGeom>
        </p:spPr>
      </p:pic>
      <p:pic>
        <p:nvPicPr>
          <p:cNvPr id="6" name="Picture 5"/>
          <p:cNvPicPr>
            <a:picLocks noChangeAspect="1"/>
          </p:cNvPicPr>
          <p:nvPr/>
        </p:nvPicPr>
        <p:blipFill>
          <a:blip r:embed="rId5"/>
          <a:stretch>
            <a:fillRect/>
          </a:stretch>
        </p:blipFill>
        <p:spPr>
          <a:xfrm rot="1255409">
            <a:off x="107517" y="154110"/>
            <a:ext cx="1527749" cy="1527749"/>
          </a:xfrm>
          <a:prstGeom prst="rect">
            <a:avLst/>
          </a:prstGeom>
        </p:spPr>
      </p:pic>
      <p:pic>
        <p:nvPicPr>
          <p:cNvPr id="7" name="Picture 6"/>
          <p:cNvPicPr>
            <a:picLocks noChangeAspect="1"/>
          </p:cNvPicPr>
          <p:nvPr/>
        </p:nvPicPr>
        <p:blipFill>
          <a:blip r:embed="rId5"/>
          <a:stretch>
            <a:fillRect/>
          </a:stretch>
        </p:blipFill>
        <p:spPr>
          <a:xfrm rot="20069657">
            <a:off x="1569341" y="898301"/>
            <a:ext cx="862341" cy="862341"/>
          </a:xfrm>
          <a:prstGeom prst="rect">
            <a:avLst/>
          </a:prstGeom>
        </p:spPr>
      </p:pic>
      <p:pic>
        <p:nvPicPr>
          <p:cNvPr id="8" name="Picture 7"/>
          <p:cNvPicPr>
            <a:picLocks noChangeAspect="1"/>
          </p:cNvPicPr>
          <p:nvPr/>
        </p:nvPicPr>
        <p:blipFill>
          <a:blip r:embed="rId5"/>
          <a:stretch>
            <a:fillRect/>
          </a:stretch>
        </p:blipFill>
        <p:spPr>
          <a:xfrm rot="20489838">
            <a:off x="8018806" y="4589471"/>
            <a:ext cx="479093" cy="479093"/>
          </a:xfrm>
          <a:prstGeom prst="rect">
            <a:avLst/>
          </a:prstGeom>
        </p:spPr>
      </p:pic>
      <p:sp>
        <p:nvSpPr>
          <p:cNvPr id="9" name="Subtitle 2"/>
          <p:cNvSpPr txBox="1">
            <a:spLocks/>
          </p:cNvSpPr>
          <p:nvPr/>
        </p:nvSpPr>
        <p:spPr>
          <a:xfrm>
            <a:off x="5618780" y="5486155"/>
            <a:ext cx="2247901" cy="762000"/>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737BA7"/>
              </a:solidFill>
            </a:endParaRPr>
          </a:p>
          <a:p>
            <a:pPr marL="0" indent="0" algn="ctr">
              <a:buFont typeface="Arial"/>
              <a:buNone/>
            </a:pPr>
            <a:r>
              <a:rPr lang="en-US" dirty="0" smtClean="0">
                <a:solidFill>
                  <a:srgbClr val="8064A2">
                    <a:lumMod val="40000"/>
                    <a:lumOff val="60000"/>
                  </a:srgbClr>
                </a:solidFill>
                <a:cs typeface="Arial Rounded MT Bold"/>
              </a:rPr>
              <a:t>-This is the DNA </a:t>
            </a:r>
            <a:r>
              <a:rPr lang="en-US" dirty="0">
                <a:solidFill>
                  <a:srgbClr val="8064A2">
                    <a:lumMod val="40000"/>
                    <a:lumOff val="60000"/>
                  </a:srgbClr>
                </a:solidFill>
                <a:cs typeface="Arial Rounded MT Bold"/>
              </a:rPr>
              <a:t>W</a:t>
            </a:r>
            <a:r>
              <a:rPr lang="en-US" dirty="0" smtClean="0">
                <a:solidFill>
                  <a:srgbClr val="8064A2">
                    <a:lumMod val="40000"/>
                    <a:lumOff val="60000"/>
                  </a:srgbClr>
                </a:solidFill>
                <a:cs typeface="Arial Rounded MT Bold"/>
              </a:rPr>
              <a:t>ay</a:t>
            </a:r>
          </a:p>
        </p:txBody>
      </p:sp>
      <p:sp>
        <p:nvSpPr>
          <p:cNvPr id="10" name="Subtitle 2"/>
          <p:cNvSpPr txBox="1">
            <a:spLocks/>
          </p:cNvSpPr>
          <p:nvPr/>
        </p:nvSpPr>
        <p:spPr>
          <a:xfrm>
            <a:off x="297724" y="1846192"/>
            <a:ext cx="8634569" cy="2476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zh-TW" altLang="en-US" sz="4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燦爛</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開</a:t>
            </a:r>
            <a:r>
              <a:rPr lang="zh-TW" altLang="en-US" sz="4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心的將來</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全賴</a:t>
            </a:r>
            <a:r>
              <a:rPr lang="zh-TW" altLang="en-US" sz="4000" dirty="0">
                <a:solidFill>
                  <a:srgbClr val="97CCD1"/>
                </a:solidFill>
                <a:latin typeface="Calibri" panose="020F0502020204030204" pitchFamily="34" charset="0"/>
                <a:ea typeface="華康儷中黑" panose="020B0509000000000000" pitchFamily="49" charset="-120"/>
                <a:cs typeface="Arial Rounded MT Bold"/>
              </a:rPr>
              <a:t>健康的開始</a:t>
            </a:r>
            <a:r>
              <a:rPr lang="zh-TW" altLang="en-US" sz="4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en-US" sz="4000" dirty="0" smtClean="0">
                <a:solidFill>
                  <a:srgbClr val="97CCD1"/>
                </a:solidFill>
                <a:latin typeface="Calibri" panose="020F0502020204030204" pitchFamily="34" charset="0"/>
                <a:ea typeface="華康儷中黑" panose="020B0509000000000000" pitchFamily="49" charset="-120"/>
                <a:cs typeface="Arial Rounded MT Bold"/>
              </a:rPr>
              <a:t> </a:t>
            </a:r>
          </a:p>
        </p:txBody>
      </p:sp>
      <p:pic>
        <p:nvPicPr>
          <p:cNvPr id="11" name="Picture 10"/>
          <p:cNvPicPr>
            <a:picLocks noChangeAspect="1"/>
          </p:cNvPicPr>
          <p:nvPr/>
        </p:nvPicPr>
        <p:blipFill>
          <a:blip r:embed="rId2"/>
          <a:stretch>
            <a:fillRect/>
          </a:stretch>
        </p:blipFill>
        <p:spPr>
          <a:xfrm rot="16200000">
            <a:off x="4509943" y="1225017"/>
            <a:ext cx="188354" cy="3458796"/>
          </a:xfrm>
          <a:prstGeom prst="rect">
            <a:avLst/>
          </a:prstGeom>
        </p:spPr>
      </p:pic>
      <p:pic>
        <p:nvPicPr>
          <p:cNvPr id="12" name="Picture 11"/>
          <p:cNvPicPr>
            <a:picLocks noChangeAspect="1"/>
          </p:cNvPicPr>
          <p:nvPr/>
        </p:nvPicPr>
        <p:blipFill>
          <a:blip r:embed="rId5"/>
          <a:stretch>
            <a:fillRect/>
          </a:stretch>
        </p:blipFill>
        <p:spPr>
          <a:xfrm rot="20489838">
            <a:off x="8022344" y="2636537"/>
            <a:ext cx="479093" cy="479093"/>
          </a:xfrm>
          <a:prstGeom prst="rect">
            <a:avLst/>
          </a:prstGeom>
        </p:spPr>
      </p:pic>
      <p:sp>
        <p:nvSpPr>
          <p:cNvPr id="13" name="Subtitle 2"/>
          <p:cNvSpPr txBox="1">
            <a:spLocks/>
          </p:cNvSpPr>
          <p:nvPr/>
        </p:nvSpPr>
        <p:spPr>
          <a:xfrm>
            <a:off x="5422606" y="2863342"/>
            <a:ext cx="2447614" cy="762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smtClean="0">
              <a:solidFill>
                <a:srgbClr val="737BA7"/>
              </a:solidFill>
              <a:latin typeface="Calibri" panose="020F0502020204030204" pitchFamily="34" charset="0"/>
              <a:ea typeface="華康儷中黑" panose="020B0509000000000000" pitchFamily="49" charset="-120"/>
            </a:endParaRPr>
          </a:p>
          <a:p>
            <a:pPr marL="0" indent="0" algn="ctr">
              <a:buNone/>
            </a:pPr>
            <a:r>
              <a:rPr lang="en-US" sz="2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a:t>
            </a:r>
            <a:r>
              <a:rPr lang="en-US" sz="2000" dirty="0">
                <a:solidFill>
                  <a:srgbClr val="8064A2">
                    <a:lumMod val="75000"/>
                  </a:srgbClr>
                </a:solidFill>
                <a:latin typeface="Calibri" panose="020F0502020204030204" pitchFamily="34" charset="0"/>
                <a:ea typeface="華康儷中黑" panose="020B0509000000000000" pitchFamily="49" charset="-120"/>
              </a:rPr>
              <a:t> </a:t>
            </a:r>
            <a:r>
              <a:rPr lang="en-US" sz="2000" dirty="0" err="1">
                <a:solidFill>
                  <a:srgbClr val="8064A2">
                    <a:lumMod val="40000"/>
                    <a:lumOff val="60000"/>
                  </a:srgbClr>
                </a:solidFill>
                <a:latin typeface="Calibri" panose="020F0502020204030204" pitchFamily="34" charset="0"/>
                <a:ea typeface="華康儷中黑" panose="020B0509000000000000" pitchFamily="49" charset="-120"/>
                <a:cs typeface="Arial Rounded MT Bold"/>
              </a:rPr>
              <a:t>DNA</a:t>
            </a:r>
            <a:r>
              <a:rPr lang="en-US" sz="2000" dirty="0" err="1"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奇妙</a:t>
            </a:r>
            <a:r>
              <a:rPr lang="zh-TW" alt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嬰</a:t>
            </a:r>
            <a:r>
              <a:rPr lang="zh-TW" altLang="en-US" sz="2000" dirty="0" smtClean="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兒系</a:t>
            </a:r>
            <a:r>
              <a:rPr lang="zh-TW" alt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列</a:t>
            </a:r>
            <a:r>
              <a:rPr lang="en-US" altLang="zh-TW"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rPr>
              <a:t> </a:t>
            </a:r>
            <a:endParaRPr lang="en-US" sz="2000" dirty="0">
              <a:solidFill>
                <a:srgbClr val="8064A2">
                  <a:lumMod val="40000"/>
                  <a:lumOff val="60000"/>
                </a:srgbClr>
              </a:solidFill>
              <a:latin typeface="Calibri" panose="020F0502020204030204" pitchFamily="34" charset="0"/>
              <a:ea typeface="華康儷中黑" panose="020B0509000000000000" pitchFamily="49" charset="-120"/>
              <a:cs typeface="Arial Rounded MT Bold"/>
            </a:endParaRPr>
          </a:p>
        </p:txBody>
      </p:sp>
    </p:spTree>
    <p:extLst>
      <p:ext uri="{BB962C8B-B14F-4D97-AF65-F5344CB8AC3E}">
        <p14:creationId xmlns:p14="http://schemas.microsoft.com/office/powerpoint/2010/main" val="3135699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pic>
        <p:nvPicPr>
          <p:cNvPr id="3" name="Picture 2" descr="US_ENG_pediatricianApprovedSeal_07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36" y="330200"/>
            <a:ext cx="2224380" cy="1798436"/>
          </a:xfrm>
          <a:prstGeom prst="rect">
            <a:avLst/>
          </a:prstGeom>
        </p:spPr>
      </p:pic>
      <p:grpSp>
        <p:nvGrpSpPr>
          <p:cNvPr id="8" name="Group 7"/>
          <p:cNvGrpSpPr/>
          <p:nvPr/>
        </p:nvGrpSpPr>
        <p:grpSpPr>
          <a:xfrm>
            <a:off x="2395786" y="1704235"/>
            <a:ext cx="7319294" cy="5167443"/>
            <a:chOff x="1586798" y="1667786"/>
            <a:chExt cx="7319294" cy="5167443"/>
          </a:xfrm>
        </p:grpSpPr>
        <p:pic>
          <p:nvPicPr>
            <p:cNvPr id="1029" name="Picture 5" descr="O:\Product_SC\Communications\Graphics\Products Image\DNA Miracles Natural\HK_DNA_foamingWashAndShampoo_HK69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127" y="1667786"/>
              <a:ext cx="4856965" cy="48569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Product_SC\Communications\Graphics\Products Image\DNA Miracles Natural\HK_DNA_BabyLotion_HK69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438" y="2487354"/>
              <a:ext cx="4277324" cy="4277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roduct_SC\Communications\Graphics\Products Image\DNA Miracles Natural\HK_DNA_DiaperCream_HK69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798" y="3428176"/>
              <a:ext cx="3407053" cy="340705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USCAN_ENG&amp;FR_dnaMiraclesNaturalSoothingOintmentMockup_0114(1).png"/>
          <p:cNvPicPr>
            <a:picLocks/>
          </p:cNvPicPr>
          <p:nvPr/>
        </p:nvPicPr>
        <p:blipFill rotWithShape="1">
          <a:blip r:embed="rId7" cstate="print">
            <a:extLst>
              <a:ext uri="{28A0092B-C50C-407E-A947-70E740481C1C}">
                <a14:useLocalDpi xmlns:a14="http://schemas.microsoft.com/office/drawing/2010/main" val="0"/>
              </a:ext>
            </a:extLst>
          </a:blip>
          <a:srcRect l="17589" t="13147" r="18486" b="21416"/>
          <a:stretch/>
        </p:blipFill>
        <p:spPr>
          <a:xfrm>
            <a:off x="951992" y="4181239"/>
            <a:ext cx="2269348" cy="2194548"/>
          </a:xfrm>
          <a:prstGeom prst="rect">
            <a:avLst/>
          </a:prstGeom>
          <a:effectLst>
            <a:outerShdw blurRad="358775" dir="10920000" sx="90000" sy="-19000" rotWithShape="0">
              <a:prstClr val="black">
                <a:alpha val="12000"/>
              </a:prstClr>
            </a:outerShdw>
          </a:effectLst>
        </p:spPr>
      </p:pic>
    </p:spTree>
    <p:extLst>
      <p:ext uri="{BB962C8B-B14F-4D97-AF65-F5344CB8AC3E}">
        <p14:creationId xmlns:p14="http://schemas.microsoft.com/office/powerpoint/2010/main" val="2739545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8397" y="4749395"/>
            <a:ext cx="594255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accent3">
                    <a:lumMod val="50000"/>
                  </a:schemeClr>
                </a:solidFill>
              </a:rPr>
              <a:t>Gently cleanses the skin and hair with surfactants derived from coconut oil</a:t>
            </a:r>
          </a:p>
          <a:p>
            <a:pPr marL="342900" lvl="0" indent="-342900">
              <a:buFont typeface="Arial" panose="020B0604020202020204" pitchFamily="34" charset="0"/>
              <a:buChar char="•"/>
            </a:pPr>
            <a:r>
              <a:rPr lang="en-US" sz="2400" dirty="0">
                <a:solidFill>
                  <a:schemeClr val="accent3">
                    <a:lumMod val="50000"/>
                  </a:schemeClr>
                </a:solidFill>
              </a:rPr>
              <a:t>Moisturize and conditions your baby’s hair</a:t>
            </a:r>
          </a:p>
          <a:p>
            <a:pPr marL="342900" indent="-342900">
              <a:buFont typeface="Arial" panose="020B0604020202020204" pitchFamily="34" charset="0"/>
              <a:buChar char="•"/>
            </a:pPr>
            <a:endParaRPr lang="en-US" sz="2400" dirty="0">
              <a:solidFill>
                <a:schemeClr val="accent3">
                  <a:lumMod val="50000"/>
                </a:schemeClr>
              </a:solidFill>
            </a:endParaRPr>
          </a:p>
        </p:txBody>
      </p:sp>
      <p:sp>
        <p:nvSpPr>
          <p:cNvPr id="16" name="TextBox 15"/>
          <p:cNvSpPr txBox="1"/>
          <p:nvPr/>
        </p:nvSpPr>
        <p:spPr>
          <a:xfrm>
            <a:off x="280520" y="138168"/>
            <a:ext cx="8153400" cy="1046440"/>
          </a:xfrm>
          <a:prstGeom prst="rect">
            <a:avLst/>
          </a:prstGeom>
          <a:noFill/>
        </p:spPr>
        <p:txBody>
          <a:bodyPr wrap="square" rtlCol="0">
            <a:spAutoFit/>
          </a:bodyPr>
          <a:lstStyle/>
          <a:p>
            <a:r>
              <a:rPr lang="zh-TW" altLang="en-US" sz="3200" dirty="0" smtClean="0">
                <a:solidFill>
                  <a:srgbClr val="8064A2">
                    <a:lumMod val="75000"/>
                  </a:srgbClr>
                </a:solidFill>
                <a:latin typeface="Calibri" panose="020F0502020204030204" pitchFamily="34" charset="0"/>
                <a:ea typeface="華康儷中黑" pitchFamily="49" charset="-120"/>
              </a:rPr>
              <a:t>奇妙天然</a:t>
            </a:r>
            <a:r>
              <a:rPr lang="zh-TW" altLang="en-US" sz="3200" dirty="0" smtClean="0">
                <a:solidFill>
                  <a:srgbClr val="8064A2">
                    <a:lumMod val="75000"/>
                  </a:srgbClr>
                </a:solidFill>
                <a:latin typeface="Calibri" panose="020F0502020204030204" pitchFamily="34" charset="0"/>
                <a:ea typeface="華康儷中黑" pitchFamily="49" charset="-120"/>
                <a:cs typeface="Times New Roman"/>
              </a:rPr>
              <a:t>™</a:t>
            </a:r>
            <a:r>
              <a:rPr lang="zh-TW" altLang="en-US" sz="3200" dirty="0" smtClean="0">
                <a:solidFill>
                  <a:srgbClr val="8064A2">
                    <a:lumMod val="75000"/>
                  </a:srgbClr>
                </a:solidFill>
                <a:latin typeface="Calibri" panose="020F0502020204030204" pitchFamily="34" charset="0"/>
                <a:ea typeface="華康儷中黑" pitchFamily="49" charset="-120"/>
              </a:rPr>
              <a:t>洗髮沐浴泡泡</a:t>
            </a:r>
            <a:endParaRPr lang="en-US" sz="3200" dirty="0" smtClean="0">
              <a:solidFill>
                <a:srgbClr val="8064A2">
                  <a:lumMod val="75000"/>
                </a:srgbClr>
              </a:solidFill>
              <a:latin typeface="Calibri" panose="020F0502020204030204" pitchFamily="34" charset="0"/>
              <a:ea typeface="華康儷中黑" pitchFamily="49" charset="-120"/>
            </a:endParaRPr>
          </a:p>
          <a:p>
            <a:r>
              <a:rPr lang="en-US" sz="2800" dirty="0" smtClean="0">
                <a:solidFill>
                  <a:srgbClr val="8064A2">
                    <a:lumMod val="75000"/>
                  </a:srgbClr>
                </a:solidFill>
                <a:latin typeface="Calibri" panose="020F0502020204030204" pitchFamily="34" charset="0"/>
                <a:ea typeface="華康儷中黑" pitchFamily="49" charset="-120"/>
              </a:rPr>
              <a:t>DNA Miracles</a:t>
            </a:r>
            <a:r>
              <a:rPr lang="en-US" sz="2800" dirty="0" smtClean="0">
                <a:solidFill>
                  <a:srgbClr val="8064A2">
                    <a:lumMod val="75000"/>
                  </a:srgbClr>
                </a:solidFill>
                <a:latin typeface="Calibri" panose="020F0502020204030204" pitchFamily="34" charset="0"/>
                <a:ea typeface="華康儷中黑" pitchFamily="49" charset="-120"/>
                <a:cs typeface="Times New Roman"/>
              </a:rPr>
              <a:t>™</a:t>
            </a:r>
            <a:r>
              <a:rPr lang="en-US" sz="2800" dirty="0" smtClean="0">
                <a:solidFill>
                  <a:srgbClr val="8064A2">
                    <a:lumMod val="75000"/>
                  </a:srgbClr>
                </a:solidFill>
                <a:latin typeface="Calibri" panose="020F0502020204030204" pitchFamily="34" charset="0"/>
                <a:ea typeface="華康儷中黑" pitchFamily="49" charset="-120"/>
              </a:rPr>
              <a:t> Natural </a:t>
            </a:r>
            <a:r>
              <a:rPr lang="en-US" altLang="en-US" sz="2800" dirty="0" smtClean="0">
                <a:solidFill>
                  <a:srgbClr val="8064A2">
                    <a:lumMod val="75000"/>
                  </a:srgbClr>
                </a:solidFill>
                <a:latin typeface="Calibri" panose="020F0502020204030204" pitchFamily="34" charset="0"/>
                <a:ea typeface="華康儷中黑" pitchFamily="49" charset="-120"/>
              </a:rPr>
              <a:t>Foaming Wash &amp; Shampoo</a:t>
            </a:r>
          </a:p>
        </p:txBody>
      </p:sp>
      <p:sp>
        <p:nvSpPr>
          <p:cNvPr id="21" name="TextBox 20"/>
          <p:cNvSpPr txBox="1"/>
          <p:nvPr/>
        </p:nvSpPr>
        <p:spPr>
          <a:xfrm>
            <a:off x="354228" y="2180995"/>
            <a:ext cx="6708710" cy="1292662"/>
          </a:xfrm>
          <a:prstGeom prst="rect">
            <a:avLst/>
          </a:prstGeom>
          <a:noFill/>
        </p:spPr>
        <p:txBody>
          <a:bodyPr wrap="square" rtlCol="0">
            <a:spAutoFit/>
          </a:bodyPr>
          <a:lstStyle/>
          <a:p>
            <a:pPr marL="342900" indent="-342900">
              <a:buFont typeface="Arial" panose="020B0604020202020204" pitchFamily="34" charset="0"/>
              <a:buChar char="•"/>
            </a:pPr>
            <a:r>
              <a:rPr lang="zh-TW" altLang="en-US" sz="2600" dirty="0" smtClean="0">
                <a:solidFill>
                  <a:srgbClr val="9BBB59">
                    <a:lumMod val="50000"/>
                  </a:srgbClr>
                </a:solidFill>
                <a:ea typeface="華康儷中黑" pitchFamily="49" charset="-120"/>
              </a:rPr>
              <a:t>含有以椰子油製造的界面活性劑，能溫和潔淨皮膚與頭髮</a:t>
            </a:r>
            <a:endParaRPr lang="en-US" altLang="zh-TW" sz="2600" dirty="0" smtClean="0">
              <a:solidFill>
                <a:srgbClr val="9BBB59">
                  <a:lumMod val="50000"/>
                </a:srgbClr>
              </a:solidFill>
              <a:ea typeface="華康儷中黑" pitchFamily="49" charset="-120"/>
            </a:endParaRPr>
          </a:p>
          <a:p>
            <a:pPr marL="342900" indent="-342900">
              <a:buFont typeface="Arial" panose="020B0604020202020204" pitchFamily="34" charset="0"/>
              <a:buChar char="•"/>
            </a:pPr>
            <a:r>
              <a:rPr lang="zh-TW" altLang="en-US" sz="2600" dirty="0">
                <a:solidFill>
                  <a:srgbClr val="9BBB59">
                    <a:lumMod val="50000"/>
                  </a:srgbClr>
                </a:solidFill>
                <a:ea typeface="華康儷中黑" pitchFamily="49" charset="-120"/>
              </a:rPr>
              <a:t>滋潤並調理寶寶的頭</a:t>
            </a:r>
            <a:r>
              <a:rPr lang="zh-TW" altLang="en-US" sz="2600" dirty="0" smtClean="0">
                <a:solidFill>
                  <a:srgbClr val="9BBB59">
                    <a:lumMod val="50000"/>
                  </a:srgbClr>
                </a:solidFill>
                <a:ea typeface="華康儷中黑" pitchFamily="49" charset="-120"/>
              </a:rPr>
              <a:t>髮</a:t>
            </a:r>
            <a:endParaRPr lang="en-US" altLang="en-US" sz="2600" dirty="0">
              <a:solidFill>
                <a:srgbClr val="9BBB59">
                  <a:lumMod val="50000"/>
                </a:srgbClr>
              </a:solidFill>
              <a:ea typeface="華康儷中黑" pitchFamily="49" charset="-120"/>
            </a:endParaRPr>
          </a:p>
        </p:txBody>
      </p:sp>
      <p:sp>
        <p:nvSpPr>
          <p:cNvPr id="27" name="TextBox 26"/>
          <p:cNvSpPr txBox="1"/>
          <p:nvPr/>
        </p:nvSpPr>
        <p:spPr>
          <a:xfrm>
            <a:off x="306626" y="1251170"/>
            <a:ext cx="6832034" cy="830997"/>
          </a:xfrm>
          <a:prstGeom prst="rect">
            <a:avLst/>
          </a:prstGeom>
          <a:noFill/>
        </p:spPr>
        <p:txBody>
          <a:bodyPr wrap="square" rtlCol="0">
            <a:spAutoFit/>
          </a:bodyPr>
          <a:lstStyle/>
          <a:p>
            <a:r>
              <a:rPr lang="zh-TW" altLang="en-US" sz="2400" dirty="0" smtClean="0">
                <a:solidFill>
                  <a:srgbClr val="8064A2">
                    <a:lumMod val="75000"/>
                  </a:srgbClr>
                </a:solidFill>
                <a:ea typeface="華康儷中黑" pitchFamily="49" charset="-120"/>
              </a:rPr>
              <a:t>天然、溫和、無毒性的沐浴露，專為嬰兒細緻的皮膚和頭髮而設，適合初生嬰兒使</a:t>
            </a:r>
            <a:r>
              <a:rPr lang="zh-TW" altLang="en-US" sz="2400" dirty="0">
                <a:solidFill>
                  <a:srgbClr val="8064A2">
                    <a:lumMod val="75000"/>
                  </a:srgbClr>
                </a:solidFill>
                <a:ea typeface="華康儷中黑" pitchFamily="49" charset="-120"/>
              </a:rPr>
              <a:t>用。</a:t>
            </a:r>
            <a:endParaRPr lang="en-US" sz="2400" dirty="0">
              <a:solidFill>
                <a:srgbClr val="8064A2">
                  <a:lumMod val="75000"/>
                </a:srgbClr>
              </a:solidFill>
              <a:ea typeface="華康儷中黑" pitchFamily="49" charset="-120"/>
            </a:endParaRPr>
          </a:p>
        </p:txBody>
      </p:sp>
      <p:sp>
        <p:nvSpPr>
          <p:cNvPr id="28" name="Rectangle 27"/>
          <p:cNvSpPr/>
          <p:nvPr/>
        </p:nvSpPr>
        <p:spPr>
          <a:xfrm>
            <a:off x="331872" y="6098248"/>
            <a:ext cx="5438306" cy="430887"/>
          </a:xfrm>
          <a:prstGeom prst="rect">
            <a:avLst/>
          </a:prstGeom>
        </p:spPr>
        <p:txBody>
          <a:bodyPr wrap="square">
            <a:spAutoFit/>
          </a:bodyPr>
          <a:lstStyle/>
          <a:p>
            <a:r>
              <a:rPr lang="nl-NL" sz="2200" b="1" dirty="0" smtClean="0">
                <a:solidFill>
                  <a:srgbClr val="558ED5"/>
                </a:solidFill>
              </a:rPr>
              <a:t>HK6932 | UC $81.00</a:t>
            </a:r>
            <a:r>
              <a:rPr lang="nl-NL" sz="2200" b="1" dirty="0">
                <a:solidFill>
                  <a:srgbClr val="558ED5"/>
                </a:solidFill>
              </a:rPr>
              <a:t> </a:t>
            </a:r>
            <a:r>
              <a:rPr lang="nl-NL" sz="2200" b="1" dirty="0" smtClean="0">
                <a:solidFill>
                  <a:srgbClr val="558ED5"/>
                </a:solidFill>
              </a:rPr>
              <a:t>|</a:t>
            </a:r>
            <a:r>
              <a:rPr lang="nl-NL" sz="2200" b="1" dirty="0">
                <a:solidFill>
                  <a:srgbClr val="558ED5"/>
                </a:solidFill>
              </a:rPr>
              <a:t> SR </a:t>
            </a:r>
            <a:r>
              <a:rPr lang="nl-NL" sz="2200" b="1" dirty="0" smtClean="0">
                <a:solidFill>
                  <a:srgbClr val="558ED5"/>
                </a:solidFill>
              </a:rPr>
              <a:t>$113.00</a:t>
            </a:r>
            <a:r>
              <a:rPr lang="nl-NL" sz="2200" b="1" dirty="0">
                <a:solidFill>
                  <a:srgbClr val="558ED5"/>
                </a:solidFill>
              </a:rPr>
              <a:t> </a:t>
            </a:r>
            <a:r>
              <a:rPr lang="nl-NL" sz="2200" b="1" dirty="0" smtClean="0">
                <a:solidFill>
                  <a:srgbClr val="558ED5"/>
                </a:solidFill>
              </a:rPr>
              <a:t>|</a:t>
            </a:r>
            <a:r>
              <a:rPr lang="nl-NL" sz="2200" b="1" dirty="0">
                <a:solidFill>
                  <a:srgbClr val="558ED5"/>
                </a:solidFill>
              </a:rPr>
              <a:t> BV 6</a:t>
            </a:r>
            <a:endParaRPr lang="en-US" sz="2200" b="1" dirty="0">
              <a:solidFill>
                <a:srgbClr val="558ED5"/>
              </a:solidFill>
            </a:endParaRPr>
          </a:p>
        </p:txBody>
      </p:sp>
      <p:sp>
        <p:nvSpPr>
          <p:cNvPr id="29" name="TextBox 28"/>
          <p:cNvSpPr txBox="1"/>
          <p:nvPr/>
        </p:nvSpPr>
        <p:spPr>
          <a:xfrm>
            <a:off x="324072" y="3653014"/>
            <a:ext cx="6832034" cy="1107996"/>
          </a:xfrm>
          <a:prstGeom prst="rect">
            <a:avLst/>
          </a:prstGeom>
          <a:noFill/>
        </p:spPr>
        <p:txBody>
          <a:bodyPr wrap="square" rtlCol="0">
            <a:spAutoFit/>
          </a:bodyPr>
          <a:lstStyle/>
          <a:p>
            <a:r>
              <a:rPr lang="en-US" sz="2200" dirty="0" smtClean="0">
                <a:solidFill>
                  <a:schemeClr val="accent4">
                    <a:lumMod val="50000"/>
                  </a:schemeClr>
                </a:solidFill>
              </a:rPr>
              <a:t>A natural, gentle, non-toxic body cleanser specially formulated for your baby's delicate skin and hair. Suitable for newborn use.</a:t>
            </a:r>
            <a:endParaRPr lang="en-US" sz="2200" dirty="0">
              <a:solidFill>
                <a:schemeClr val="accent4">
                  <a:lumMod val="50000"/>
                </a:schemeClr>
              </a:solidFill>
            </a:endParaRPr>
          </a:p>
        </p:txBody>
      </p:sp>
      <p:pic>
        <p:nvPicPr>
          <p:cNvPr id="2050" name="Picture 2" descr="O:\Product_SC\Communications\Graphics\Products Image\DNA Miracles Natural\HK_DNA_foamingWashAndShampoo_HK69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054" y="2296465"/>
            <a:ext cx="4714481" cy="4714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NA_Logos_MiraclesNatura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spTree>
    <p:extLst>
      <p:ext uri="{BB962C8B-B14F-4D97-AF65-F5344CB8AC3E}">
        <p14:creationId xmlns:p14="http://schemas.microsoft.com/office/powerpoint/2010/main" val="534308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2631" y="4503189"/>
            <a:ext cx="5942551"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accent3">
                    <a:lumMod val="50000"/>
                  </a:schemeClr>
                </a:solidFill>
                <a:latin typeface="Calibri" panose="020F0502020204030204" pitchFamily="34" charset="0"/>
              </a:rPr>
              <a:t>Helps insulate against minor skin irritation to keep your baby’s skin soft and smooth</a:t>
            </a:r>
          </a:p>
          <a:p>
            <a:pPr marL="342900" lvl="0" indent="-342900">
              <a:buFont typeface="Arial" panose="020B0604020202020204" pitchFamily="34" charset="0"/>
              <a:buChar char="•"/>
            </a:pPr>
            <a:r>
              <a:rPr lang="en-US" sz="2000" dirty="0">
                <a:solidFill>
                  <a:schemeClr val="accent3">
                    <a:lumMod val="50000"/>
                  </a:schemeClr>
                </a:solidFill>
                <a:latin typeface="Calibri" panose="020F0502020204030204" pitchFamily="34" charset="0"/>
              </a:rPr>
              <a:t>Helps moisturize, soothe and protect your baby’s sensitive areas. </a:t>
            </a:r>
          </a:p>
          <a:p>
            <a:pPr marL="342900" lvl="0" indent="-342900">
              <a:buFont typeface="Arial" panose="020B0604020202020204" pitchFamily="34" charset="0"/>
              <a:buChar char="•"/>
            </a:pPr>
            <a:r>
              <a:rPr lang="en-US" sz="2000" dirty="0" smtClean="0">
                <a:solidFill>
                  <a:schemeClr val="accent3">
                    <a:lumMod val="50000"/>
                  </a:schemeClr>
                </a:solidFill>
                <a:latin typeface="Calibri" panose="020F0502020204030204" pitchFamily="34" charset="0"/>
              </a:rPr>
              <a:t>Supports </a:t>
            </a:r>
            <a:r>
              <a:rPr lang="en-US" sz="2000" dirty="0">
                <a:solidFill>
                  <a:schemeClr val="accent3">
                    <a:lumMod val="50000"/>
                  </a:schemeClr>
                </a:solidFill>
                <a:latin typeface="Calibri" panose="020F0502020204030204" pitchFamily="34" charset="0"/>
              </a:rPr>
              <a:t>normal skin barrier functions to help keep the skin hydrated. </a:t>
            </a:r>
          </a:p>
        </p:txBody>
      </p:sp>
      <p:sp>
        <p:nvSpPr>
          <p:cNvPr id="21" name="TextBox 20"/>
          <p:cNvSpPr txBox="1"/>
          <p:nvPr/>
        </p:nvSpPr>
        <p:spPr>
          <a:xfrm>
            <a:off x="338462" y="1973050"/>
            <a:ext cx="6235759" cy="1785104"/>
          </a:xfrm>
          <a:prstGeom prst="rect">
            <a:avLst/>
          </a:prstGeom>
          <a:noFill/>
        </p:spPr>
        <p:txBody>
          <a:bodyPr wrap="square" rtlCol="0">
            <a:spAutoFit/>
          </a:bodyPr>
          <a:lstStyle/>
          <a:p>
            <a:pPr marL="342900" indent="-342900">
              <a:buFont typeface="Arial" panose="020B0604020202020204" pitchFamily="34" charset="0"/>
              <a:buChar char="•"/>
            </a:pPr>
            <a:r>
              <a:rPr lang="zh-TW" altLang="en-US" sz="2200" dirty="0" smtClean="0">
                <a:solidFill>
                  <a:schemeClr val="accent3">
                    <a:lumMod val="50000"/>
                  </a:schemeClr>
                </a:solidFill>
                <a:latin typeface="華康儷中黑" pitchFamily="49" charset="-120"/>
                <a:ea typeface="華康儷中黑" pitchFamily="49" charset="-120"/>
              </a:rPr>
              <a:t>有助防止輕微的皮膚刺激，令寶寶的皮膚柔嫩細滑</a:t>
            </a:r>
            <a:endParaRPr lang="en-US" altLang="zh-TW" sz="2200" dirty="0" smtClean="0">
              <a:solidFill>
                <a:schemeClr val="accent3">
                  <a:lumMod val="50000"/>
                </a:schemeClr>
              </a:solidFill>
              <a:latin typeface="華康儷中黑" pitchFamily="49" charset="-120"/>
              <a:ea typeface="華康儷中黑" pitchFamily="49" charset="-120"/>
            </a:endParaRPr>
          </a:p>
          <a:p>
            <a:pPr marL="342900" indent="-342900">
              <a:buFont typeface="Arial" panose="020B0604020202020204" pitchFamily="34" charset="0"/>
              <a:buChar char="•"/>
            </a:pPr>
            <a:r>
              <a:rPr lang="zh-TW" altLang="en-US" sz="2200" dirty="0" smtClean="0">
                <a:solidFill>
                  <a:schemeClr val="accent3">
                    <a:lumMod val="50000"/>
                  </a:schemeClr>
                </a:solidFill>
                <a:latin typeface="華康儷中黑" panose="020B0509000000000000" pitchFamily="49" charset="-120"/>
                <a:ea typeface="華康儷中黑" panose="020B0509000000000000" pitchFamily="49" charset="-120"/>
              </a:rPr>
              <a:t>有</a:t>
            </a:r>
            <a:r>
              <a:rPr lang="zh-TW" altLang="en-US" sz="2200" dirty="0">
                <a:solidFill>
                  <a:schemeClr val="accent3">
                    <a:lumMod val="50000"/>
                  </a:schemeClr>
                </a:solidFill>
                <a:latin typeface="華康儷中黑" panose="020B0509000000000000" pitchFamily="49" charset="-120"/>
                <a:ea typeface="華康儷中黑" panose="020B0509000000000000" pitchFamily="49" charset="-120"/>
              </a:rPr>
              <a:t>助保濕、紓緩和保護寶寶的敏感肌膚</a:t>
            </a:r>
            <a:endParaRPr lang="en-US" sz="2200" dirty="0">
              <a:solidFill>
                <a:schemeClr val="accent3">
                  <a:lumMod val="50000"/>
                </a:schemeClr>
              </a:solidFill>
              <a:latin typeface="華康儷中黑" panose="020B0509000000000000" pitchFamily="49" charset="-120"/>
              <a:ea typeface="華康儷中黑" panose="020B0509000000000000" pitchFamily="49" charset="-120"/>
            </a:endParaRPr>
          </a:p>
          <a:p>
            <a:pPr marL="342900" indent="-342900">
              <a:buFont typeface="Arial" panose="020B0604020202020204" pitchFamily="34" charset="0"/>
              <a:buChar char="•"/>
            </a:pPr>
            <a:r>
              <a:rPr lang="zh-TW" altLang="en-US" sz="2200" dirty="0" smtClean="0">
                <a:solidFill>
                  <a:schemeClr val="accent3">
                    <a:lumMod val="50000"/>
                  </a:schemeClr>
                </a:solidFill>
                <a:latin typeface="華康儷中黑" panose="020B0509000000000000" pitchFamily="49" charset="-120"/>
                <a:ea typeface="華康儷中黑" panose="020B0509000000000000" pitchFamily="49" charset="-120"/>
              </a:rPr>
              <a:t>支</a:t>
            </a:r>
            <a:r>
              <a:rPr lang="zh-TW" altLang="en-US" sz="2200" dirty="0">
                <a:solidFill>
                  <a:schemeClr val="accent3">
                    <a:lumMod val="50000"/>
                  </a:schemeClr>
                </a:solidFill>
                <a:latin typeface="華康儷中黑" panose="020B0509000000000000" pitchFamily="49" charset="-120"/>
                <a:ea typeface="華康儷中黑" panose="020B0509000000000000" pitchFamily="49" charset="-120"/>
              </a:rPr>
              <a:t>援肌膚的正常防護功能，幫助肌膚保濕</a:t>
            </a:r>
            <a:endParaRPr lang="en-US" sz="2200" dirty="0">
              <a:solidFill>
                <a:schemeClr val="accent3">
                  <a:lumMod val="50000"/>
                </a:schemeClr>
              </a:solidFill>
              <a:latin typeface="華康儷中黑" panose="020B0509000000000000" pitchFamily="49" charset="-120"/>
              <a:ea typeface="華康儷中黑" panose="020B0509000000000000" pitchFamily="49" charset="-120"/>
            </a:endParaRPr>
          </a:p>
          <a:p>
            <a:pPr marL="342900" indent="-342900">
              <a:buFont typeface="Arial" panose="020B0604020202020204" pitchFamily="34" charset="0"/>
              <a:buChar char="•"/>
            </a:pPr>
            <a:endParaRPr lang="en-US" sz="2200" dirty="0" smtClean="0">
              <a:solidFill>
                <a:schemeClr val="accent3">
                  <a:lumMod val="50000"/>
                </a:schemeClr>
              </a:solidFill>
              <a:latin typeface="華康儷中黑" pitchFamily="49" charset="-120"/>
              <a:ea typeface="華康儷中黑" pitchFamily="49" charset="-120"/>
            </a:endParaRPr>
          </a:p>
        </p:txBody>
      </p:sp>
      <p:sp>
        <p:nvSpPr>
          <p:cNvPr id="27" name="TextBox 26"/>
          <p:cNvSpPr txBox="1"/>
          <p:nvPr/>
        </p:nvSpPr>
        <p:spPr>
          <a:xfrm>
            <a:off x="302295" y="1106168"/>
            <a:ext cx="7438573" cy="830997"/>
          </a:xfrm>
          <a:prstGeom prst="rect">
            <a:avLst/>
          </a:prstGeom>
          <a:noFill/>
        </p:spPr>
        <p:txBody>
          <a:bodyPr wrap="square" rtlCol="0">
            <a:spAutoFit/>
          </a:bodyPr>
          <a:lstStyle/>
          <a:p>
            <a:r>
              <a:rPr lang="zh-TW" altLang="en-US" sz="2400" dirty="0" smtClean="0">
                <a:solidFill>
                  <a:schemeClr val="accent4">
                    <a:lumMod val="50000"/>
                  </a:schemeClr>
                </a:solidFill>
                <a:ea typeface="華康儷中黑" pitchFamily="49" charset="-120"/>
              </a:rPr>
              <a:t>天然、無毒性的護膚膏，專為滋潤、紓緩和保護寶寶較敏感部位的肌膚而設。</a:t>
            </a:r>
            <a:endParaRPr lang="en-US" sz="2400" dirty="0">
              <a:solidFill>
                <a:schemeClr val="accent4">
                  <a:lumMod val="50000"/>
                </a:schemeClr>
              </a:solidFill>
              <a:ea typeface="華康儷中黑" pitchFamily="49" charset="-120"/>
            </a:endParaRPr>
          </a:p>
        </p:txBody>
      </p:sp>
      <p:sp>
        <p:nvSpPr>
          <p:cNvPr id="29" name="TextBox 28"/>
          <p:cNvSpPr txBox="1"/>
          <p:nvPr/>
        </p:nvSpPr>
        <p:spPr>
          <a:xfrm>
            <a:off x="324072" y="3426745"/>
            <a:ext cx="5956148" cy="1107996"/>
          </a:xfrm>
          <a:prstGeom prst="rect">
            <a:avLst/>
          </a:prstGeom>
          <a:noFill/>
        </p:spPr>
        <p:txBody>
          <a:bodyPr wrap="square" rtlCol="0">
            <a:spAutoFit/>
          </a:bodyPr>
          <a:lstStyle/>
          <a:p>
            <a:r>
              <a:rPr lang="en-US" sz="2200" dirty="0" smtClean="0">
                <a:solidFill>
                  <a:schemeClr val="accent4">
                    <a:lumMod val="50000"/>
                  </a:schemeClr>
                </a:solidFill>
              </a:rPr>
              <a:t>A natural, non-toxic cream specially formulated to moisturize, soothe and protect your baby’s sensitive areas. </a:t>
            </a:r>
            <a:endParaRPr lang="en-US" sz="2200" dirty="0">
              <a:solidFill>
                <a:schemeClr val="accent4">
                  <a:lumMod val="50000"/>
                </a:schemeClr>
              </a:solidFill>
            </a:endParaRPr>
          </a:p>
        </p:txBody>
      </p:sp>
      <p:sp>
        <p:nvSpPr>
          <p:cNvPr id="23" name="TextBox 22"/>
          <p:cNvSpPr txBox="1"/>
          <p:nvPr/>
        </p:nvSpPr>
        <p:spPr>
          <a:xfrm>
            <a:off x="280520" y="133201"/>
            <a:ext cx="6705599" cy="1015663"/>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奇妙天然</a:t>
            </a:r>
            <a:r>
              <a:rPr lang="zh-TW" altLang="en-US" sz="3200" dirty="0">
                <a:solidFill>
                  <a:srgbClr val="8064A2">
                    <a:lumMod val="75000"/>
                  </a:srgbClr>
                </a:solidFill>
                <a:latin typeface="Calibri" panose="020F0502020204030204" pitchFamily="34" charset="0"/>
                <a:ea typeface="華康儷中黑" pitchFamily="49" charset="-120"/>
                <a:cs typeface="Times New Roman"/>
              </a:rPr>
              <a:t>™</a:t>
            </a:r>
            <a:r>
              <a:rPr lang="zh-TW" altLang="en-US" sz="3200" dirty="0" smtClean="0">
                <a:solidFill>
                  <a:srgbClr val="8064A2">
                    <a:lumMod val="75000"/>
                  </a:srgbClr>
                </a:solidFill>
                <a:ea typeface="華康儷中黑" pitchFamily="49" charset="-120"/>
              </a:rPr>
              <a:t>抗敏護膚膏</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a:t>
            </a:r>
            <a:r>
              <a:rPr lang="zh-TW" altLang="en-US" sz="2800" dirty="0" smtClean="0">
                <a:solidFill>
                  <a:srgbClr val="8064A2">
                    <a:lumMod val="75000"/>
                  </a:srgbClr>
                </a:solidFill>
                <a:latin typeface="Calibri" panose="020F0502020204030204" pitchFamily="34" charset="0"/>
                <a:ea typeface="華康儷中黑" pitchFamily="49" charset="-120"/>
                <a:cs typeface="Times New Roman"/>
              </a:rPr>
              <a:t>™</a:t>
            </a:r>
            <a:r>
              <a:rPr lang="en-US" sz="2800" dirty="0" smtClean="0">
                <a:solidFill>
                  <a:srgbClr val="8064A2">
                    <a:lumMod val="75000"/>
                  </a:srgbClr>
                </a:solidFill>
                <a:ea typeface="華康儷中黑" pitchFamily="49" charset="-120"/>
              </a:rPr>
              <a:t> Natural Diaper Cream</a:t>
            </a:r>
          </a:p>
        </p:txBody>
      </p:sp>
      <p:sp>
        <p:nvSpPr>
          <p:cNvPr id="24" name="TextBox 23"/>
          <p:cNvSpPr txBox="1"/>
          <p:nvPr/>
        </p:nvSpPr>
        <p:spPr>
          <a:xfrm>
            <a:off x="327219" y="6367296"/>
            <a:ext cx="5088252" cy="430887"/>
          </a:xfrm>
          <a:prstGeom prst="rect">
            <a:avLst/>
          </a:prstGeom>
          <a:noFill/>
        </p:spPr>
        <p:txBody>
          <a:bodyPr wrap="none" rtlCol="0">
            <a:spAutoFit/>
          </a:bodyPr>
          <a:lstStyle/>
          <a:p>
            <a:pPr algn="ctr"/>
            <a:r>
              <a:rPr lang="it-IT" sz="2200" b="1" dirty="0" smtClean="0">
                <a:solidFill>
                  <a:srgbClr val="1F497D">
                    <a:lumMod val="60000"/>
                    <a:lumOff val="40000"/>
                  </a:srgbClr>
                </a:solidFill>
              </a:rPr>
              <a:t>HK6931 | UC $89.00</a:t>
            </a:r>
            <a:r>
              <a:rPr lang="it-IT" sz="2200" b="1" dirty="0">
                <a:solidFill>
                  <a:srgbClr val="1F497D">
                    <a:lumMod val="60000"/>
                    <a:lumOff val="40000"/>
                  </a:srgbClr>
                </a:solidFill>
              </a:rPr>
              <a:t> </a:t>
            </a:r>
            <a:r>
              <a:rPr lang="it-IT" sz="2200" b="1" dirty="0" smtClean="0">
                <a:solidFill>
                  <a:srgbClr val="1F497D">
                    <a:lumMod val="60000"/>
                    <a:lumOff val="40000"/>
                  </a:srgbClr>
                </a:solidFill>
              </a:rPr>
              <a:t>|</a:t>
            </a:r>
            <a:r>
              <a:rPr lang="it-IT" sz="2200" b="1" dirty="0">
                <a:solidFill>
                  <a:srgbClr val="1F497D">
                    <a:lumMod val="60000"/>
                    <a:lumOff val="40000"/>
                  </a:srgbClr>
                </a:solidFill>
              </a:rPr>
              <a:t> SR </a:t>
            </a:r>
            <a:r>
              <a:rPr lang="it-IT" sz="2200" b="1" dirty="0" smtClean="0">
                <a:solidFill>
                  <a:srgbClr val="1F497D">
                    <a:lumMod val="60000"/>
                    <a:lumOff val="40000"/>
                  </a:srgbClr>
                </a:solidFill>
              </a:rPr>
              <a:t>$125.00</a:t>
            </a:r>
            <a:r>
              <a:rPr lang="it-IT" sz="2200" b="1" dirty="0">
                <a:solidFill>
                  <a:srgbClr val="1F497D">
                    <a:lumMod val="60000"/>
                    <a:lumOff val="40000"/>
                  </a:srgbClr>
                </a:solidFill>
              </a:rPr>
              <a:t> </a:t>
            </a:r>
            <a:r>
              <a:rPr lang="it-IT" sz="2200" b="1" dirty="0" smtClean="0">
                <a:solidFill>
                  <a:srgbClr val="1F497D">
                    <a:lumMod val="60000"/>
                    <a:lumOff val="40000"/>
                  </a:srgbClr>
                </a:solidFill>
              </a:rPr>
              <a:t>|</a:t>
            </a:r>
            <a:r>
              <a:rPr lang="it-IT" sz="2200" b="1" dirty="0">
                <a:solidFill>
                  <a:srgbClr val="1F497D">
                    <a:lumMod val="60000"/>
                    <a:lumOff val="40000"/>
                  </a:srgbClr>
                </a:solidFill>
              </a:rPr>
              <a:t> BV </a:t>
            </a:r>
            <a:r>
              <a:rPr lang="it-IT" sz="2200" b="1" dirty="0" smtClean="0">
                <a:solidFill>
                  <a:srgbClr val="1F497D">
                    <a:lumMod val="60000"/>
                    <a:lumOff val="40000"/>
                  </a:srgbClr>
                </a:solidFill>
              </a:rPr>
              <a:t>7.5</a:t>
            </a:r>
            <a:endParaRPr lang="it-IT" sz="2200" b="1" dirty="0">
              <a:solidFill>
                <a:srgbClr val="1F497D">
                  <a:lumMod val="60000"/>
                  <a:lumOff val="40000"/>
                </a:srgbClr>
              </a:solidFill>
            </a:endParaRPr>
          </a:p>
        </p:txBody>
      </p:sp>
      <p:pic>
        <p:nvPicPr>
          <p:cNvPr id="2050" name="Picture 2" descr="O:\Product_SC\Communications\Graphics\Products Image\DNA Miracles Natural\HK_DNA_DiaperCream_HK69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697" y="3126699"/>
            <a:ext cx="4187321" cy="4187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NA_Logos_MiraclesNatura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spTree>
    <p:extLst>
      <p:ext uri="{BB962C8B-B14F-4D97-AF65-F5344CB8AC3E}">
        <p14:creationId xmlns:p14="http://schemas.microsoft.com/office/powerpoint/2010/main" val="816207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2631" y="4418309"/>
            <a:ext cx="5942551" cy="2354491"/>
          </a:xfrm>
          <a:prstGeom prst="rect">
            <a:avLst/>
          </a:prstGeom>
          <a:noFill/>
        </p:spPr>
        <p:txBody>
          <a:bodyPr wrap="square" rtlCol="0">
            <a:spAutoFit/>
          </a:bodyPr>
          <a:lstStyle/>
          <a:p>
            <a:pPr marL="342900" lvl="0" indent="-342900">
              <a:buFont typeface="Arial" panose="020B0604020202020204" pitchFamily="34" charset="0"/>
              <a:buChar char="•"/>
            </a:pPr>
            <a:r>
              <a:rPr lang="en-US" sz="2100" dirty="0">
                <a:solidFill>
                  <a:schemeClr val="accent3">
                    <a:lumMod val="50000"/>
                  </a:schemeClr>
                </a:solidFill>
              </a:rPr>
              <a:t>Moisturizes with a combination of emollients and herbal extracts for skin that looks and feels smoother and </a:t>
            </a:r>
            <a:r>
              <a:rPr lang="en-US" sz="2100" dirty="0" smtClean="0">
                <a:solidFill>
                  <a:schemeClr val="accent3">
                    <a:lumMod val="50000"/>
                  </a:schemeClr>
                </a:solidFill>
              </a:rPr>
              <a:t>softer</a:t>
            </a:r>
            <a:endParaRPr lang="en-US" sz="2100" dirty="0">
              <a:solidFill>
                <a:schemeClr val="accent3">
                  <a:lumMod val="50000"/>
                </a:schemeClr>
              </a:solidFill>
            </a:endParaRPr>
          </a:p>
          <a:p>
            <a:pPr marL="342900" lvl="0" indent="-342900">
              <a:buFont typeface="Arial" panose="020B0604020202020204" pitchFamily="34" charset="0"/>
              <a:buChar char="•"/>
            </a:pPr>
            <a:r>
              <a:rPr lang="en-US" sz="2100" dirty="0" smtClean="0">
                <a:solidFill>
                  <a:schemeClr val="accent3">
                    <a:lumMod val="50000"/>
                  </a:schemeClr>
                </a:solidFill>
              </a:rPr>
              <a:t>Supports </a:t>
            </a:r>
            <a:r>
              <a:rPr lang="en-US" sz="2100" dirty="0">
                <a:solidFill>
                  <a:schemeClr val="accent3">
                    <a:lumMod val="50000"/>
                  </a:schemeClr>
                </a:solidFill>
              </a:rPr>
              <a:t>normal skin barrier functions to help keep the skin </a:t>
            </a:r>
            <a:r>
              <a:rPr lang="en-US" sz="2100" dirty="0" smtClean="0">
                <a:solidFill>
                  <a:schemeClr val="accent3">
                    <a:lumMod val="50000"/>
                  </a:schemeClr>
                </a:solidFill>
              </a:rPr>
              <a:t>hydrated</a:t>
            </a:r>
            <a:endParaRPr lang="en-US" sz="2100" dirty="0">
              <a:solidFill>
                <a:schemeClr val="accent3">
                  <a:lumMod val="50000"/>
                </a:schemeClr>
              </a:solidFill>
            </a:endParaRPr>
          </a:p>
          <a:p>
            <a:pPr marL="342900" lvl="0" indent="-342900">
              <a:buFont typeface="Arial" panose="020B0604020202020204" pitchFamily="34" charset="0"/>
              <a:buChar char="•"/>
            </a:pPr>
            <a:r>
              <a:rPr lang="en-US" sz="2100" dirty="0" smtClean="0">
                <a:solidFill>
                  <a:schemeClr val="accent3">
                    <a:lumMod val="50000"/>
                  </a:schemeClr>
                </a:solidFill>
              </a:rPr>
              <a:t>Helps </a:t>
            </a:r>
            <a:r>
              <a:rPr lang="en-US" sz="2100" dirty="0">
                <a:solidFill>
                  <a:schemeClr val="accent3">
                    <a:lumMod val="50000"/>
                  </a:schemeClr>
                </a:solidFill>
              </a:rPr>
              <a:t>soothe minor skin irritations</a:t>
            </a:r>
          </a:p>
          <a:p>
            <a:pPr marL="342900" indent="-342900">
              <a:buFont typeface="Arial" panose="020B0604020202020204" pitchFamily="34" charset="0"/>
              <a:buChar char="•"/>
            </a:pPr>
            <a:endParaRPr lang="en-US" sz="2100" dirty="0">
              <a:solidFill>
                <a:schemeClr val="accent3">
                  <a:lumMod val="50000"/>
                </a:schemeClr>
              </a:solidFill>
            </a:endParaRPr>
          </a:p>
        </p:txBody>
      </p:sp>
      <p:sp>
        <p:nvSpPr>
          <p:cNvPr id="11" name="TextBox 10"/>
          <p:cNvSpPr txBox="1"/>
          <p:nvPr/>
        </p:nvSpPr>
        <p:spPr>
          <a:xfrm>
            <a:off x="354227" y="1959170"/>
            <a:ext cx="7055565" cy="1446550"/>
          </a:xfrm>
          <a:prstGeom prst="rect">
            <a:avLst/>
          </a:prstGeom>
          <a:noFill/>
        </p:spPr>
        <p:txBody>
          <a:bodyPr wrap="square" rtlCol="0">
            <a:spAutoFit/>
          </a:bodyPr>
          <a:lstStyle/>
          <a:p>
            <a:pPr marL="342900" indent="-342900">
              <a:buFont typeface="Arial" panose="020B0604020202020204" pitchFamily="34" charset="0"/>
              <a:buChar char="•"/>
            </a:pPr>
            <a:r>
              <a:rPr lang="zh-TW" altLang="en-US" sz="2200" dirty="0">
                <a:solidFill>
                  <a:schemeClr val="accent3">
                    <a:lumMod val="50000"/>
                  </a:schemeClr>
                </a:solidFill>
                <a:latin typeface="Calibri" panose="020F0502020204030204" pitchFamily="34" charset="0"/>
                <a:ea typeface="華康儷中黑" panose="020B0509000000000000" pitchFamily="49" charset="-120"/>
              </a:rPr>
              <a:t>內含多種潤膚成份與草本植物萃取物，能為肌膚保濕，讓肌膚外表與觸感更細滑柔嫩</a:t>
            </a:r>
            <a:endParaRPr lang="en-US" sz="2200" dirty="0">
              <a:solidFill>
                <a:schemeClr val="accent3">
                  <a:lumMod val="50000"/>
                </a:schemeClr>
              </a:solidFill>
              <a:latin typeface="Calibri" panose="020F0502020204030204" pitchFamily="34" charset="0"/>
              <a:ea typeface="華康儷中黑" panose="020B0509000000000000" pitchFamily="49" charset="-120"/>
            </a:endParaRPr>
          </a:p>
          <a:p>
            <a:pPr marL="342900" indent="-342900">
              <a:buFont typeface="Arial" panose="020B0604020202020204" pitchFamily="34" charset="0"/>
              <a:buChar char="•"/>
            </a:pPr>
            <a:r>
              <a:rPr lang="zh-TW" altLang="en-US" sz="2200" dirty="0" smtClean="0">
                <a:solidFill>
                  <a:schemeClr val="accent3">
                    <a:lumMod val="50000"/>
                  </a:schemeClr>
                </a:solidFill>
                <a:latin typeface="Calibri" panose="020F0502020204030204" pitchFamily="34" charset="0"/>
                <a:ea typeface="華康儷中黑" panose="020B0509000000000000" pitchFamily="49" charset="-120"/>
              </a:rPr>
              <a:t>支</a:t>
            </a:r>
            <a:r>
              <a:rPr lang="zh-TW" altLang="en-US" sz="2200" dirty="0">
                <a:solidFill>
                  <a:schemeClr val="accent3">
                    <a:lumMod val="50000"/>
                  </a:schemeClr>
                </a:solidFill>
                <a:latin typeface="Calibri" panose="020F0502020204030204" pitchFamily="34" charset="0"/>
                <a:ea typeface="華康儷中黑" panose="020B0509000000000000" pitchFamily="49" charset="-120"/>
              </a:rPr>
              <a:t>援肌膚的正常防護功能，幫助肌膚保濕</a:t>
            </a:r>
            <a:endParaRPr lang="en-US" sz="2200" dirty="0">
              <a:solidFill>
                <a:schemeClr val="accent3">
                  <a:lumMod val="50000"/>
                </a:schemeClr>
              </a:solidFill>
              <a:latin typeface="Calibri" panose="020F0502020204030204" pitchFamily="34" charset="0"/>
              <a:ea typeface="華康儷中黑" panose="020B0509000000000000" pitchFamily="49" charset="-120"/>
            </a:endParaRPr>
          </a:p>
          <a:p>
            <a:pPr marL="342900" indent="-342900">
              <a:buFont typeface="Arial" panose="020B0604020202020204" pitchFamily="34" charset="0"/>
              <a:buChar char="•"/>
            </a:pPr>
            <a:r>
              <a:rPr lang="zh-TW" altLang="en-US" sz="2200" dirty="0" smtClean="0">
                <a:solidFill>
                  <a:schemeClr val="accent3">
                    <a:lumMod val="50000"/>
                  </a:schemeClr>
                </a:solidFill>
                <a:latin typeface="Calibri" panose="020F0502020204030204" pitchFamily="34" charset="0"/>
                <a:ea typeface="華康儷中黑" panose="020B0509000000000000" pitchFamily="49" charset="-120"/>
              </a:rPr>
              <a:t>有</a:t>
            </a:r>
            <a:r>
              <a:rPr lang="zh-TW" altLang="en-US" sz="2200" dirty="0">
                <a:solidFill>
                  <a:schemeClr val="accent3">
                    <a:lumMod val="50000"/>
                  </a:schemeClr>
                </a:solidFill>
                <a:latin typeface="Calibri" panose="020F0502020204030204" pitchFamily="34" charset="0"/>
                <a:ea typeface="華康儷中黑" panose="020B0509000000000000" pitchFamily="49" charset="-120"/>
              </a:rPr>
              <a:t>助紓緩肌膚輕微刺激</a:t>
            </a:r>
            <a:endParaRPr lang="en-US" sz="2200" dirty="0">
              <a:solidFill>
                <a:schemeClr val="accent3">
                  <a:lumMod val="50000"/>
                </a:schemeClr>
              </a:solidFill>
              <a:latin typeface="Calibri" panose="020F0502020204030204" pitchFamily="34" charset="0"/>
              <a:ea typeface="華康儷中黑" panose="020B0509000000000000" pitchFamily="49" charset="-120"/>
            </a:endParaRPr>
          </a:p>
        </p:txBody>
      </p:sp>
      <p:sp>
        <p:nvSpPr>
          <p:cNvPr id="12" name="TextBox 11"/>
          <p:cNvSpPr txBox="1"/>
          <p:nvPr/>
        </p:nvSpPr>
        <p:spPr>
          <a:xfrm>
            <a:off x="306626" y="1093510"/>
            <a:ext cx="6832034" cy="830997"/>
          </a:xfrm>
          <a:prstGeom prst="rect">
            <a:avLst/>
          </a:prstGeom>
          <a:noFill/>
        </p:spPr>
        <p:txBody>
          <a:bodyPr wrap="square" rtlCol="0">
            <a:spAutoFit/>
          </a:bodyPr>
          <a:lstStyle/>
          <a:p>
            <a:r>
              <a:rPr lang="zh-TW" altLang="en-US" sz="2400" dirty="0">
                <a:solidFill>
                  <a:schemeClr val="accent4">
                    <a:lumMod val="75000"/>
                  </a:schemeClr>
                </a:solidFill>
                <a:latin typeface="華康儷中黑" panose="020B0509000000000000" pitchFamily="49" charset="-120"/>
                <a:ea typeface="華康儷中黑" panose="020B0509000000000000" pitchFamily="49" charset="-120"/>
              </a:rPr>
              <a:t>天然、無毒性的潤膚乳液，專為嬰兒敏感的面部與身體肌膚而設；性質溫和，適合初生嬰兒使</a:t>
            </a:r>
            <a:r>
              <a:rPr lang="zh-TW" altLang="en-US" sz="2400" dirty="0" smtClean="0">
                <a:solidFill>
                  <a:schemeClr val="accent4">
                    <a:lumMod val="75000"/>
                  </a:schemeClr>
                </a:solidFill>
                <a:latin typeface="華康儷中黑" panose="020B0509000000000000" pitchFamily="49" charset="-120"/>
                <a:ea typeface="華康儷中黑" panose="020B0509000000000000" pitchFamily="49" charset="-120"/>
              </a:rPr>
              <a:t>用。</a:t>
            </a:r>
            <a:endParaRPr lang="en-US" sz="2200" dirty="0">
              <a:solidFill>
                <a:schemeClr val="accent4">
                  <a:lumMod val="75000"/>
                </a:schemeClr>
              </a:solidFill>
              <a:latin typeface="華康儷中黑" panose="020B0509000000000000" pitchFamily="49" charset="-120"/>
              <a:ea typeface="華康儷中黑" panose="020B0509000000000000" pitchFamily="49" charset="-120"/>
            </a:endParaRPr>
          </a:p>
        </p:txBody>
      </p:sp>
      <p:sp>
        <p:nvSpPr>
          <p:cNvPr id="13" name="TextBox 12"/>
          <p:cNvSpPr txBox="1"/>
          <p:nvPr/>
        </p:nvSpPr>
        <p:spPr>
          <a:xfrm>
            <a:off x="324072" y="3367758"/>
            <a:ext cx="6832034" cy="1107996"/>
          </a:xfrm>
          <a:prstGeom prst="rect">
            <a:avLst/>
          </a:prstGeom>
          <a:noFill/>
        </p:spPr>
        <p:txBody>
          <a:bodyPr wrap="square" rtlCol="0">
            <a:spAutoFit/>
          </a:bodyPr>
          <a:lstStyle/>
          <a:p>
            <a:r>
              <a:rPr lang="en-US" sz="2200" dirty="0" smtClean="0">
                <a:solidFill>
                  <a:schemeClr val="accent4">
                    <a:lumMod val="75000"/>
                  </a:schemeClr>
                </a:solidFill>
              </a:rPr>
              <a:t>A </a:t>
            </a:r>
            <a:r>
              <a:rPr lang="en-US" sz="2200" dirty="0">
                <a:solidFill>
                  <a:schemeClr val="accent4">
                    <a:lumMod val="75000"/>
                  </a:schemeClr>
                </a:solidFill>
              </a:rPr>
              <a:t>natural, non-toxic body lotion specially formulated for your baby's face and body. Gentle on baby's sensitive skin and suitable for newborn </a:t>
            </a:r>
            <a:r>
              <a:rPr lang="en-US" sz="2200" dirty="0" smtClean="0">
                <a:solidFill>
                  <a:schemeClr val="accent4">
                    <a:lumMod val="75000"/>
                  </a:schemeClr>
                </a:solidFill>
              </a:rPr>
              <a:t>use.</a:t>
            </a:r>
            <a:endParaRPr lang="en-US" sz="2200" dirty="0">
              <a:solidFill>
                <a:schemeClr val="accent4">
                  <a:lumMod val="75000"/>
                </a:schemeClr>
              </a:solidFill>
            </a:endParaRPr>
          </a:p>
        </p:txBody>
      </p:sp>
      <p:sp>
        <p:nvSpPr>
          <p:cNvPr id="17" name="Rectangle 16"/>
          <p:cNvSpPr/>
          <p:nvPr/>
        </p:nvSpPr>
        <p:spPr>
          <a:xfrm>
            <a:off x="187184" y="6355568"/>
            <a:ext cx="5294079" cy="430887"/>
          </a:xfrm>
          <a:prstGeom prst="rect">
            <a:avLst/>
          </a:prstGeom>
        </p:spPr>
        <p:txBody>
          <a:bodyPr wrap="square">
            <a:spAutoFit/>
          </a:bodyPr>
          <a:lstStyle/>
          <a:p>
            <a:pPr algn="ctr"/>
            <a:r>
              <a:rPr lang="en-US" sz="2200" b="1" dirty="0" smtClean="0">
                <a:solidFill>
                  <a:srgbClr val="558ED5"/>
                </a:solidFill>
              </a:rPr>
              <a:t>HK6930 | UC $81.00</a:t>
            </a:r>
            <a:r>
              <a:rPr lang="en-US" sz="2200" b="1" dirty="0">
                <a:solidFill>
                  <a:srgbClr val="558ED5"/>
                </a:solidFill>
              </a:rPr>
              <a:t> </a:t>
            </a:r>
            <a:r>
              <a:rPr lang="en-US" sz="2200" b="1" dirty="0" smtClean="0">
                <a:solidFill>
                  <a:srgbClr val="558ED5"/>
                </a:solidFill>
              </a:rPr>
              <a:t>|</a:t>
            </a:r>
            <a:r>
              <a:rPr lang="en-US" sz="2200" b="1" dirty="0">
                <a:solidFill>
                  <a:srgbClr val="558ED5"/>
                </a:solidFill>
              </a:rPr>
              <a:t> SR </a:t>
            </a:r>
            <a:r>
              <a:rPr lang="en-US" sz="2200" b="1" dirty="0" smtClean="0">
                <a:solidFill>
                  <a:srgbClr val="558ED5"/>
                </a:solidFill>
              </a:rPr>
              <a:t>$113.00</a:t>
            </a:r>
            <a:r>
              <a:rPr lang="en-US" sz="2200" b="1" dirty="0">
                <a:solidFill>
                  <a:srgbClr val="558ED5"/>
                </a:solidFill>
              </a:rPr>
              <a:t> </a:t>
            </a:r>
            <a:r>
              <a:rPr lang="en-US" sz="2200" b="1" dirty="0" smtClean="0">
                <a:solidFill>
                  <a:srgbClr val="558ED5"/>
                </a:solidFill>
              </a:rPr>
              <a:t>|</a:t>
            </a:r>
            <a:r>
              <a:rPr lang="en-US" sz="2200" b="1" dirty="0">
                <a:solidFill>
                  <a:srgbClr val="558ED5"/>
                </a:solidFill>
              </a:rPr>
              <a:t> BV 5.5</a:t>
            </a:r>
          </a:p>
        </p:txBody>
      </p:sp>
      <p:pic>
        <p:nvPicPr>
          <p:cNvPr id="19" name="Picture 18" descr="DNA_Logos_MiraclesNatur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sp>
        <p:nvSpPr>
          <p:cNvPr id="20" name="TextBox 19"/>
          <p:cNvSpPr txBox="1"/>
          <p:nvPr/>
        </p:nvSpPr>
        <p:spPr>
          <a:xfrm>
            <a:off x="280520" y="138168"/>
            <a:ext cx="8381999" cy="1015663"/>
          </a:xfrm>
          <a:prstGeom prst="rect">
            <a:avLst/>
          </a:prstGeom>
          <a:noFill/>
        </p:spPr>
        <p:txBody>
          <a:bodyPr wrap="square" rtlCol="0">
            <a:spAutoFit/>
          </a:bodyPr>
          <a:lstStyle/>
          <a:p>
            <a:pPr defTabSz="914400"/>
            <a:r>
              <a:rPr lang="en-US" sz="3200" dirty="0" err="1" smtClean="0">
                <a:solidFill>
                  <a:srgbClr val="8064A2">
                    <a:lumMod val="75000"/>
                  </a:srgbClr>
                </a:solidFill>
                <a:ea typeface="華康儷中黑" pitchFamily="49" charset="-120"/>
              </a:rPr>
              <a:t>奇妙天然</a:t>
            </a:r>
            <a:r>
              <a:rPr lang="zh-TW" altLang="en-US" sz="3200" dirty="0" smtClean="0">
                <a:solidFill>
                  <a:srgbClr val="8064A2">
                    <a:lumMod val="75000"/>
                  </a:srgbClr>
                </a:solidFill>
                <a:latin typeface="Calibri" panose="020F0502020204030204" pitchFamily="34" charset="0"/>
                <a:ea typeface="華康儷中黑" pitchFamily="49" charset="-120"/>
                <a:cs typeface="Times New Roman"/>
              </a:rPr>
              <a:t>™</a:t>
            </a:r>
            <a:r>
              <a:rPr lang="en-US" sz="3200" dirty="0" err="1" smtClean="0">
                <a:solidFill>
                  <a:srgbClr val="8064A2">
                    <a:lumMod val="75000"/>
                  </a:srgbClr>
                </a:solidFill>
                <a:ea typeface="華康儷中黑" pitchFamily="49" charset="-120"/>
              </a:rPr>
              <a:t>潤膚乳液</a:t>
            </a:r>
            <a:endParaRPr lang="en-US"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a:t>
            </a:r>
            <a:r>
              <a:rPr lang="zh-TW" altLang="en-US" sz="2800" dirty="0" smtClean="0">
                <a:solidFill>
                  <a:srgbClr val="8064A2">
                    <a:lumMod val="75000"/>
                  </a:srgbClr>
                </a:solidFill>
                <a:latin typeface="Calibri" panose="020F0502020204030204" pitchFamily="34" charset="0"/>
                <a:ea typeface="華康儷中黑" pitchFamily="49" charset="-120"/>
                <a:cs typeface="Times New Roman"/>
              </a:rPr>
              <a:t>™</a:t>
            </a:r>
            <a:r>
              <a:rPr lang="en-US" sz="2800" dirty="0" smtClean="0">
                <a:solidFill>
                  <a:srgbClr val="8064A2">
                    <a:lumMod val="75000"/>
                  </a:srgbClr>
                </a:solidFill>
                <a:ea typeface="華康儷中黑" pitchFamily="49" charset="-120"/>
              </a:rPr>
              <a:t> Natural Hydrating Baby Lotion </a:t>
            </a:r>
          </a:p>
        </p:txBody>
      </p:sp>
      <p:pic>
        <p:nvPicPr>
          <p:cNvPr id="22" name="Picture 2" descr="O:\Product_SC\Communications\Graphics\Products Image\DNA Miracles Natural\HK_DNA_BabyLotion_HK69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092" y="3079983"/>
            <a:ext cx="4063492" cy="406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67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48988" y="138168"/>
            <a:ext cx="8381999" cy="1015663"/>
          </a:xfrm>
          <a:prstGeom prst="rect">
            <a:avLst/>
          </a:prstGeom>
          <a:noFill/>
        </p:spPr>
        <p:txBody>
          <a:bodyPr wrap="square" rtlCol="0">
            <a:spAutoFit/>
          </a:bodyPr>
          <a:lstStyle/>
          <a:p>
            <a:pPr defTabSz="914400"/>
            <a:r>
              <a:rPr lang="en-US" sz="3200" dirty="0" err="1" smtClean="0">
                <a:solidFill>
                  <a:srgbClr val="8064A2">
                    <a:lumMod val="75000"/>
                  </a:srgbClr>
                </a:solidFill>
                <a:ea typeface="華康儷中黑" pitchFamily="49" charset="-120"/>
              </a:rPr>
              <a:t>奇妙天然</a:t>
            </a:r>
            <a:r>
              <a:rPr lang="zh-TW" altLang="en-US" sz="3200" dirty="0" smtClean="0">
                <a:solidFill>
                  <a:srgbClr val="8064A2">
                    <a:lumMod val="75000"/>
                  </a:srgbClr>
                </a:solidFill>
                <a:latin typeface="Calibri" panose="020F0502020204030204" pitchFamily="34" charset="0"/>
                <a:ea typeface="華康儷中黑" pitchFamily="49" charset="-120"/>
                <a:cs typeface="Times New Roman"/>
              </a:rPr>
              <a:t>™</a:t>
            </a:r>
            <a:r>
              <a:rPr lang="zh-TW" altLang="en-US" sz="3200" dirty="0" smtClean="0">
                <a:solidFill>
                  <a:srgbClr val="8064A2">
                    <a:lumMod val="75000"/>
                  </a:srgbClr>
                </a:solidFill>
                <a:ea typeface="華康儷中黑" pitchFamily="49" charset="-120"/>
              </a:rPr>
              <a:t>舒</a:t>
            </a:r>
            <a:r>
              <a:rPr lang="zh-TW" altLang="en-US" sz="3200" dirty="0">
                <a:solidFill>
                  <a:srgbClr val="8064A2">
                    <a:lumMod val="75000"/>
                  </a:srgbClr>
                </a:solidFill>
                <a:ea typeface="華康儷中黑" pitchFamily="49" charset="-120"/>
              </a:rPr>
              <a:t>緩</a:t>
            </a:r>
            <a:r>
              <a:rPr lang="zh-TW" altLang="en-US" sz="3200" dirty="0" smtClean="0">
                <a:solidFill>
                  <a:srgbClr val="8064A2">
                    <a:lumMod val="75000"/>
                  </a:srgbClr>
                </a:solidFill>
                <a:ea typeface="華康儷中黑" pitchFamily="49" charset="-120"/>
              </a:rPr>
              <a:t>膏</a:t>
            </a:r>
            <a:endParaRPr lang="en-US" altLang="zh-TW"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a:t>
            </a:r>
            <a:r>
              <a:rPr lang="zh-TW" altLang="en-US" sz="2800" dirty="0" smtClean="0">
                <a:solidFill>
                  <a:srgbClr val="8064A2">
                    <a:lumMod val="75000"/>
                  </a:srgbClr>
                </a:solidFill>
                <a:latin typeface="Calibri" panose="020F0502020204030204" pitchFamily="34" charset="0"/>
                <a:ea typeface="華康儷中黑" pitchFamily="49" charset="-120"/>
                <a:cs typeface="Times New Roman"/>
              </a:rPr>
              <a:t>™</a:t>
            </a:r>
            <a:r>
              <a:rPr lang="en-US" sz="2800" dirty="0" smtClean="0">
                <a:solidFill>
                  <a:srgbClr val="8064A2">
                    <a:lumMod val="75000"/>
                  </a:srgbClr>
                </a:solidFill>
                <a:ea typeface="華康儷中黑" pitchFamily="49" charset="-120"/>
              </a:rPr>
              <a:t> Natural Soothing Ointment</a:t>
            </a:r>
          </a:p>
        </p:txBody>
      </p:sp>
      <p:sp>
        <p:nvSpPr>
          <p:cNvPr id="20" name="TextBox 19"/>
          <p:cNvSpPr txBox="1"/>
          <p:nvPr/>
        </p:nvSpPr>
        <p:spPr>
          <a:xfrm>
            <a:off x="239615" y="1158582"/>
            <a:ext cx="7488774" cy="892552"/>
          </a:xfrm>
          <a:prstGeom prst="rect">
            <a:avLst/>
          </a:prstGeom>
          <a:noFill/>
        </p:spPr>
        <p:txBody>
          <a:bodyPr wrap="square" rtlCol="0">
            <a:spAutoFit/>
          </a:bodyPr>
          <a:lstStyle/>
          <a:p>
            <a:r>
              <a:rPr lang="zh-TW" altLang="en-US" sz="2600" dirty="0" smtClean="0">
                <a:solidFill>
                  <a:schemeClr val="accent4">
                    <a:lumMod val="75000"/>
                  </a:schemeClr>
                </a:solidFill>
                <a:latin typeface="Calibri" panose="020F0502020204030204" pitchFamily="34" charset="0"/>
                <a:ea typeface="華康儷中黑" panose="020B0509000000000000" pitchFamily="49" charset="-120"/>
              </a:rPr>
              <a:t>配</a:t>
            </a:r>
            <a:r>
              <a:rPr lang="zh-TW" altLang="en-US" sz="2600" dirty="0">
                <a:solidFill>
                  <a:schemeClr val="accent4">
                    <a:lumMod val="75000"/>
                  </a:schemeClr>
                </a:solidFill>
                <a:latin typeface="Calibri" panose="020F0502020204030204" pitchFamily="34" charset="0"/>
                <a:ea typeface="華康儷中黑" panose="020B0509000000000000" pitchFamily="49" charset="-120"/>
              </a:rPr>
              <a:t>方絕無毒性，能有效紓緩肌膚，同時性質溫和，呵護最細緻柔嫩的肌膚</a:t>
            </a:r>
            <a:r>
              <a:rPr lang="zh-TW" altLang="en-US" sz="2600" dirty="0" smtClean="0">
                <a:solidFill>
                  <a:schemeClr val="accent4">
                    <a:lumMod val="75000"/>
                  </a:schemeClr>
                </a:solidFill>
                <a:latin typeface="Calibri" panose="020F0502020204030204" pitchFamily="34" charset="0"/>
                <a:ea typeface="華康儷中黑" panose="020B0509000000000000" pitchFamily="49" charset="-120"/>
              </a:rPr>
              <a:t>。</a:t>
            </a:r>
            <a:endParaRPr lang="en-US" sz="2600" dirty="0">
              <a:solidFill>
                <a:schemeClr val="accent4">
                  <a:lumMod val="75000"/>
                </a:schemeClr>
              </a:solidFill>
              <a:latin typeface="Calibri" panose="020F0502020204030204" pitchFamily="34" charset="0"/>
              <a:ea typeface="華康儷中黑" panose="020B0509000000000000" pitchFamily="49" charset="-120"/>
            </a:endParaRPr>
          </a:p>
        </p:txBody>
      </p:sp>
      <p:sp>
        <p:nvSpPr>
          <p:cNvPr id="23" name="TextBox 22"/>
          <p:cNvSpPr txBox="1"/>
          <p:nvPr/>
        </p:nvSpPr>
        <p:spPr>
          <a:xfrm>
            <a:off x="301098" y="4613551"/>
            <a:ext cx="6541135" cy="1569660"/>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chemeClr val="accent3">
                    <a:lumMod val="50000"/>
                  </a:schemeClr>
                </a:solidFill>
              </a:rPr>
              <a:t>Helps soothe skin</a:t>
            </a:r>
          </a:p>
          <a:p>
            <a:pPr marL="342900" indent="-342900">
              <a:buFont typeface="Arial" panose="020B0604020202020204" pitchFamily="34" charset="0"/>
              <a:buChar char="•"/>
            </a:pPr>
            <a:r>
              <a:rPr lang="en-US" sz="2400" dirty="0" smtClean="0">
                <a:solidFill>
                  <a:schemeClr val="accent3">
                    <a:lumMod val="50000"/>
                  </a:schemeClr>
                </a:solidFill>
              </a:rPr>
              <a:t>Moisturizes </a:t>
            </a:r>
            <a:r>
              <a:rPr lang="en-US" sz="2400" dirty="0">
                <a:solidFill>
                  <a:schemeClr val="accent3">
                    <a:lumMod val="50000"/>
                  </a:schemeClr>
                </a:solidFill>
              </a:rPr>
              <a:t>dry skin areas</a:t>
            </a:r>
          </a:p>
          <a:p>
            <a:pPr marL="342900" indent="-342900">
              <a:buFont typeface="Arial" panose="020B0604020202020204" pitchFamily="34" charset="0"/>
              <a:buChar char="•"/>
            </a:pPr>
            <a:r>
              <a:rPr lang="en-US" sz="2400" dirty="0" smtClean="0">
                <a:solidFill>
                  <a:schemeClr val="accent3">
                    <a:lumMod val="50000"/>
                  </a:schemeClr>
                </a:solidFill>
              </a:rPr>
              <a:t>Locks </a:t>
            </a:r>
            <a:r>
              <a:rPr lang="en-US" sz="2400" dirty="0">
                <a:solidFill>
                  <a:schemeClr val="accent3">
                    <a:lumMod val="50000"/>
                  </a:schemeClr>
                </a:solidFill>
              </a:rPr>
              <a:t>in moisture</a:t>
            </a:r>
          </a:p>
          <a:p>
            <a:pPr marL="342900" indent="-342900">
              <a:buFont typeface="Arial" panose="020B0604020202020204" pitchFamily="34" charset="0"/>
              <a:buChar char="•"/>
            </a:pPr>
            <a:r>
              <a:rPr lang="en-US" sz="2400" dirty="0" smtClean="0">
                <a:solidFill>
                  <a:schemeClr val="accent3">
                    <a:lumMod val="50000"/>
                  </a:schemeClr>
                </a:solidFill>
              </a:rPr>
              <a:t>Uses </a:t>
            </a:r>
            <a:r>
              <a:rPr lang="en-US" sz="2400" dirty="0">
                <a:solidFill>
                  <a:schemeClr val="accent3">
                    <a:lumMod val="50000"/>
                  </a:schemeClr>
                </a:solidFill>
              </a:rPr>
              <a:t>natural ingredients to protect sensitive </a:t>
            </a:r>
            <a:r>
              <a:rPr lang="en-US" sz="2400" dirty="0" smtClean="0">
                <a:solidFill>
                  <a:schemeClr val="accent3">
                    <a:lumMod val="50000"/>
                  </a:schemeClr>
                </a:solidFill>
              </a:rPr>
              <a:t>skin</a:t>
            </a:r>
            <a:endParaRPr lang="en-US" sz="2400" dirty="0">
              <a:solidFill>
                <a:schemeClr val="accent3">
                  <a:lumMod val="50000"/>
                </a:schemeClr>
              </a:solidFill>
            </a:endParaRPr>
          </a:p>
        </p:txBody>
      </p:sp>
      <p:sp>
        <p:nvSpPr>
          <p:cNvPr id="27" name="TextBox 26"/>
          <p:cNvSpPr txBox="1"/>
          <p:nvPr/>
        </p:nvSpPr>
        <p:spPr>
          <a:xfrm>
            <a:off x="275398" y="2139536"/>
            <a:ext cx="5808321" cy="1569660"/>
          </a:xfrm>
          <a:prstGeom prst="rect">
            <a:avLst/>
          </a:prstGeom>
          <a:noFill/>
        </p:spPr>
        <p:txBody>
          <a:bodyPr wrap="square" rtlCol="0">
            <a:spAutoFit/>
          </a:bodyPr>
          <a:lstStyle>
            <a:defPPr>
              <a:defRPr lang="en-US"/>
            </a:defPPr>
            <a:lvl1pPr>
              <a:defRPr sz="2000">
                <a:solidFill>
                  <a:srgbClr val="9BBB59">
                    <a:lumMod val="50000"/>
                  </a:srgbClr>
                </a:solidFill>
                <a:latin typeface="華康儷中黑" pitchFamily="49" charset="-120"/>
                <a:ea typeface="華康儷中黑" pitchFamily="49" charset="-120"/>
              </a:defRPr>
            </a:lvl1pPr>
          </a:lstStyle>
          <a:p>
            <a:pPr marL="342900" indent="-342900">
              <a:buFont typeface="Arial" panose="020B0604020202020204" pitchFamily="34" charset="0"/>
              <a:buChar char="•"/>
            </a:pPr>
            <a:r>
              <a:rPr lang="zh-TW" altLang="en-US" sz="2400" dirty="0"/>
              <a:t>有助紓緩肌</a:t>
            </a:r>
            <a:r>
              <a:rPr lang="zh-TW" altLang="en-US" sz="2400" dirty="0" smtClean="0"/>
              <a:t>膚</a:t>
            </a:r>
            <a:endParaRPr lang="en-US" altLang="zh-TW" sz="2400" dirty="0" smtClean="0"/>
          </a:p>
          <a:p>
            <a:pPr marL="342900" indent="-342900">
              <a:buFont typeface="Arial" panose="020B0604020202020204" pitchFamily="34" charset="0"/>
              <a:buChar char="•"/>
            </a:pPr>
            <a:r>
              <a:rPr lang="zh-TW" altLang="en-US" sz="2400" dirty="0"/>
              <a:t>滋潤乾燥肌</a:t>
            </a:r>
            <a:r>
              <a:rPr lang="zh-TW" altLang="en-US" sz="2400" dirty="0" smtClean="0"/>
              <a:t>膚</a:t>
            </a:r>
            <a:endParaRPr lang="en-US" altLang="zh-TW" sz="2400" dirty="0" smtClean="0"/>
          </a:p>
          <a:p>
            <a:pPr marL="342900" indent="-342900">
              <a:buFont typeface="Arial" panose="020B0604020202020204" pitchFamily="34" charset="0"/>
              <a:buChar char="•"/>
            </a:pPr>
            <a:r>
              <a:rPr lang="zh-TW" altLang="en-US" sz="2400" dirty="0"/>
              <a:t>鎖緊肌膚水</a:t>
            </a:r>
            <a:r>
              <a:rPr lang="zh-TW" altLang="en-US" sz="2400" dirty="0" smtClean="0"/>
              <a:t>分</a:t>
            </a:r>
            <a:endParaRPr lang="en-US" altLang="zh-TW" sz="2400" dirty="0" smtClean="0"/>
          </a:p>
          <a:p>
            <a:pPr marL="342900" indent="-342900">
              <a:buFont typeface="Arial" panose="020B0604020202020204" pitchFamily="34" charset="0"/>
              <a:buChar char="•"/>
            </a:pPr>
            <a:r>
              <a:rPr lang="zh-TW" altLang="en-US" sz="2400" dirty="0"/>
              <a:t>含有天然成份，保護敏感肌膚</a:t>
            </a:r>
            <a:endParaRPr lang="en-US" sz="2400" dirty="0"/>
          </a:p>
        </p:txBody>
      </p:sp>
      <p:sp>
        <p:nvSpPr>
          <p:cNvPr id="29" name="TextBox 28"/>
          <p:cNvSpPr txBox="1"/>
          <p:nvPr/>
        </p:nvSpPr>
        <p:spPr>
          <a:xfrm>
            <a:off x="276774" y="3743366"/>
            <a:ext cx="5911376" cy="892552"/>
          </a:xfrm>
          <a:prstGeom prst="rect">
            <a:avLst/>
          </a:prstGeom>
          <a:noFill/>
        </p:spPr>
        <p:txBody>
          <a:bodyPr wrap="square" rtlCol="0">
            <a:spAutoFit/>
          </a:bodyPr>
          <a:lstStyle/>
          <a:p>
            <a:r>
              <a:rPr lang="en-US" sz="2600" dirty="0" smtClean="0">
                <a:solidFill>
                  <a:schemeClr val="accent4">
                    <a:lumMod val="75000"/>
                  </a:schemeClr>
                </a:solidFill>
              </a:rPr>
              <a:t>Nontoxic </a:t>
            </a:r>
            <a:r>
              <a:rPr lang="en-US" sz="2600" dirty="0">
                <a:solidFill>
                  <a:schemeClr val="accent4">
                    <a:lumMod val="75000"/>
                  </a:schemeClr>
                </a:solidFill>
              </a:rPr>
              <a:t>formula strong enough to soothe and yet gentle enough for the softest skin. </a:t>
            </a:r>
          </a:p>
        </p:txBody>
      </p:sp>
      <p:pic>
        <p:nvPicPr>
          <p:cNvPr id="12" name="Picture 11" descr="USCAN_ENG&amp;FR_dnaMiraclesNaturalSoothingOintmentMockup_0114(1).png"/>
          <p:cNvPicPr>
            <a:picLocks/>
          </p:cNvPicPr>
          <p:nvPr/>
        </p:nvPicPr>
        <p:blipFill rotWithShape="1">
          <a:blip r:embed="rId2" cstate="print">
            <a:extLst>
              <a:ext uri="{28A0092B-C50C-407E-A947-70E740481C1C}">
                <a14:useLocalDpi xmlns:a14="http://schemas.microsoft.com/office/drawing/2010/main" val="0"/>
              </a:ext>
            </a:extLst>
          </a:blip>
          <a:srcRect l="17589" t="13147" r="18486" b="21416"/>
          <a:stretch/>
        </p:blipFill>
        <p:spPr>
          <a:xfrm>
            <a:off x="6388365" y="3058852"/>
            <a:ext cx="2680047" cy="2568185"/>
          </a:xfrm>
          <a:prstGeom prst="rect">
            <a:avLst/>
          </a:prstGeom>
          <a:effectLst>
            <a:outerShdw blurRad="358775" dir="10920000" sx="90000" sy="-19000" rotWithShape="0">
              <a:prstClr val="black">
                <a:alpha val="12000"/>
              </a:prstClr>
            </a:outerShdw>
          </a:effectLst>
        </p:spPr>
      </p:pic>
      <p:sp>
        <p:nvSpPr>
          <p:cNvPr id="10" name="Rectangle 9"/>
          <p:cNvSpPr/>
          <p:nvPr/>
        </p:nvSpPr>
        <p:spPr>
          <a:xfrm>
            <a:off x="339589" y="6206389"/>
            <a:ext cx="5993382" cy="430887"/>
          </a:xfrm>
          <a:prstGeom prst="rect">
            <a:avLst/>
          </a:prstGeom>
        </p:spPr>
        <p:txBody>
          <a:bodyPr wrap="square">
            <a:spAutoFit/>
          </a:bodyPr>
          <a:lstStyle/>
          <a:p>
            <a:r>
              <a:rPr lang="en-US" sz="2200" b="1" dirty="0" smtClean="0">
                <a:solidFill>
                  <a:srgbClr val="558ED5"/>
                </a:solidFill>
              </a:rPr>
              <a:t>HK6930 |</a:t>
            </a:r>
            <a:r>
              <a:rPr lang="en-US" sz="2200" b="1" dirty="0">
                <a:solidFill>
                  <a:srgbClr val="558ED5"/>
                </a:solidFill>
              </a:rPr>
              <a:t> </a:t>
            </a:r>
            <a:r>
              <a:rPr lang="en-US" sz="2200" b="1" dirty="0" smtClean="0">
                <a:solidFill>
                  <a:srgbClr val="558ED5"/>
                </a:solidFill>
              </a:rPr>
              <a:t>UC $122.00</a:t>
            </a:r>
            <a:r>
              <a:rPr lang="en-US" sz="2200" b="1" dirty="0">
                <a:solidFill>
                  <a:srgbClr val="558ED5"/>
                </a:solidFill>
              </a:rPr>
              <a:t>  | SR </a:t>
            </a:r>
            <a:r>
              <a:rPr lang="en-US" sz="2200" b="1" dirty="0" smtClean="0">
                <a:solidFill>
                  <a:srgbClr val="558ED5"/>
                </a:solidFill>
              </a:rPr>
              <a:t>$170.00</a:t>
            </a:r>
            <a:r>
              <a:rPr lang="en-US" sz="2200" b="1" dirty="0">
                <a:solidFill>
                  <a:srgbClr val="558ED5"/>
                </a:solidFill>
              </a:rPr>
              <a:t>  | BV </a:t>
            </a:r>
            <a:r>
              <a:rPr lang="en-US" sz="2200" b="1" dirty="0" smtClean="0">
                <a:solidFill>
                  <a:srgbClr val="558ED5"/>
                </a:solidFill>
              </a:rPr>
              <a:t>10</a:t>
            </a:r>
            <a:endParaRPr lang="en-US" sz="2200" b="1" dirty="0">
              <a:solidFill>
                <a:srgbClr val="558ED5"/>
              </a:solidFill>
            </a:endParaRPr>
          </a:p>
        </p:txBody>
      </p:sp>
      <p:pic>
        <p:nvPicPr>
          <p:cNvPr id="14" name="Picture 13" descr="DNA_Logos_MiraclesNatura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199" y="192867"/>
            <a:ext cx="819328" cy="1274512"/>
          </a:xfrm>
          <a:prstGeom prst="rect">
            <a:avLst/>
          </a:prstGeom>
        </p:spPr>
      </p:pic>
    </p:spTree>
    <p:extLst>
      <p:ext uri="{BB962C8B-B14F-4D97-AF65-F5344CB8AC3E}">
        <p14:creationId xmlns:p14="http://schemas.microsoft.com/office/powerpoint/2010/main" val="66643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1264</Words>
  <Application>Microsoft Office PowerPoint</Application>
  <PresentationFormat>On-screen Show (4:3)</PresentationFormat>
  <Paragraphs>95</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見証分享 TESTIMONIALS</vt:lpstr>
      <vt:lpstr>DNA Miracles™ Natural Hydrating Baby Lotion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markethongkong</dc:creator>
  <cp:lastModifiedBy>Monie Chan</cp:lastModifiedBy>
  <cp:revision>2</cp:revision>
  <dcterms:created xsi:type="dcterms:W3CDTF">2014-11-18T03:00:45Z</dcterms:created>
  <dcterms:modified xsi:type="dcterms:W3CDTF">2014-12-10T05:51:06Z</dcterms:modified>
</cp:coreProperties>
</file>